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5"/>
  </p:notesMasterIdLst>
  <p:sldIdLst>
    <p:sldId id="256" r:id="rId2"/>
    <p:sldId id="440" r:id="rId3"/>
    <p:sldId id="445" r:id="rId4"/>
    <p:sldId id="429" r:id="rId5"/>
    <p:sldId id="448" r:id="rId6"/>
    <p:sldId id="441" r:id="rId7"/>
    <p:sldId id="453" r:id="rId8"/>
    <p:sldId id="446" r:id="rId9"/>
    <p:sldId id="449" r:id="rId10"/>
    <p:sldId id="465" r:id="rId11"/>
    <p:sldId id="452" r:id="rId12"/>
    <p:sldId id="454" r:id="rId13"/>
    <p:sldId id="450" r:id="rId14"/>
    <p:sldId id="455" r:id="rId15"/>
    <p:sldId id="458" r:id="rId16"/>
    <p:sldId id="451" r:id="rId17"/>
    <p:sldId id="460" r:id="rId18"/>
    <p:sldId id="462" r:id="rId19"/>
    <p:sldId id="459" r:id="rId20"/>
    <p:sldId id="461" r:id="rId21"/>
    <p:sldId id="456" r:id="rId22"/>
    <p:sldId id="349" r:id="rId23"/>
    <p:sldId id="463"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orient="horz" pos="531">
          <p15:clr>
            <a:srgbClr val="A4A3A4"/>
          </p15:clr>
        </p15:guide>
        <p15:guide id="3" pos="52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g36blUgQXDU7ple8mltpXpz/UUn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a Tariq" initials="ST" lastIdx="3" clrIdx="0">
    <p:extLst>
      <p:ext uri="{19B8F6BF-5375-455C-9EA6-DF929625EA0E}">
        <p15:presenceInfo xmlns:p15="http://schemas.microsoft.com/office/powerpoint/2012/main" userId="Samira Tariq"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A6A6A6"/>
    <a:srgbClr val="A00001"/>
    <a:srgbClr val="A40001"/>
    <a:srgbClr val="F88F01"/>
    <a:srgbClr val="92A000"/>
    <a:srgbClr val="A70001"/>
    <a:srgbClr val="212121"/>
    <a:srgbClr val="EB19C8"/>
    <a:srgbClr val="207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32AA2C-D27D-4419-AF1A-19E52163CEF9}">
  <a:tblStyle styleId="{7C32AA2C-D27D-4419-AF1A-19E52163CEF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03" autoAdjust="0"/>
    <p:restoredTop sz="95118" autoAdjust="0"/>
  </p:normalViewPr>
  <p:slideViewPr>
    <p:cSldViewPr snapToGrid="0">
      <p:cViewPr varScale="1">
        <p:scale>
          <a:sx n="94" d="100"/>
          <a:sy n="94" d="100"/>
        </p:scale>
        <p:origin x="978" y="90"/>
      </p:cViewPr>
      <p:guideLst>
        <p:guide orient="horz" pos="1008"/>
        <p:guide orient="horz" pos="531"/>
        <p:guide pos="52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76"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79"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77" Type="http://schemas.openxmlformats.org/officeDocument/2006/relationships/commentAuthors" Target="commentAuthors.xml"/><Relationship Id="rId8" Type="http://schemas.openxmlformats.org/officeDocument/2006/relationships/slide" Target="slides/slide7.xml"/><Relationship Id="rId80"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19684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381293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404216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3264766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984555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b92b8bd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b92b8bd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937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55" name="Google Shape;55;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56" name="Google Shape;56;p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7" name="Google Shape;57;p1"/>
          <p:cNvSpPr txBox="1"/>
          <p:nvPr/>
        </p:nvSpPr>
        <p:spPr>
          <a:xfrm>
            <a:off x="393975" y="18379"/>
            <a:ext cx="7413985" cy="92329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1" dirty="0">
                <a:solidFill>
                  <a:srgbClr val="FFFFFF"/>
                </a:solidFill>
                <a:latin typeface="Roboto" panose="02000000000000000000" pitchFamily="2" charset="0"/>
                <a:ea typeface="Roboto" panose="02000000000000000000" pitchFamily="2" charset="0"/>
              </a:rPr>
              <a:t>    Machine learning final assessment:</a:t>
            </a:r>
          </a:p>
          <a:p>
            <a:pPr marL="0" marR="0" lvl="0" indent="0" algn="ctr" rtl="0">
              <a:lnSpc>
                <a:spcPct val="100000"/>
              </a:lnSpc>
              <a:spcBef>
                <a:spcPts val="0"/>
              </a:spcBef>
              <a:spcAft>
                <a:spcPts val="0"/>
              </a:spcAft>
              <a:buClr>
                <a:srgbClr val="000000"/>
              </a:buClr>
              <a:buSzPts val="1700"/>
              <a:buFont typeface="Arial"/>
              <a:buNone/>
            </a:pPr>
            <a:endParaRPr lang="en-US" sz="1700" b="1" dirty="0">
              <a:solidFill>
                <a:srgbClr val="FFFFFF"/>
              </a:solidFill>
              <a:latin typeface="Roboto" panose="02000000000000000000" pitchFamily="2" charset="0"/>
              <a:ea typeface="Roboto" panose="02000000000000000000" pitchFamily="2" charset="0"/>
            </a:endParaRPr>
          </a:p>
          <a:p>
            <a:pPr marL="0" marR="0" lvl="0" indent="0" algn="ctr" rtl="0">
              <a:lnSpc>
                <a:spcPct val="100000"/>
              </a:lnSpc>
              <a:spcBef>
                <a:spcPts val="0"/>
              </a:spcBef>
              <a:spcAft>
                <a:spcPts val="0"/>
              </a:spcAft>
              <a:buClr>
                <a:srgbClr val="000000"/>
              </a:buClr>
              <a:buSzPts val="1700"/>
              <a:buFont typeface="Arial"/>
              <a:buNone/>
            </a:pPr>
            <a:r>
              <a:rPr lang="en-US" b="1" dirty="0">
                <a:solidFill>
                  <a:schemeClr val="accent6"/>
                </a:solidFill>
                <a:latin typeface="Roboto" panose="02000000000000000000" pitchFamily="2" charset="0"/>
                <a:ea typeface="Roboto" panose="02000000000000000000" pitchFamily="2" charset="0"/>
              </a:rPr>
              <a:t> Loan Interest Rate Prediction </a:t>
            </a:r>
            <a:endParaRPr b="1" i="0" strike="noStrike" cap="none" dirty="0">
              <a:solidFill>
                <a:schemeClr val="accent6"/>
              </a:solidFill>
              <a:latin typeface="Roboto" panose="02000000000000000000" pitchFamily="2" charset="0"/>
              <a:ea typeface="Roboto" panose="02000000000000000000" pitchFamily="2" charset="0"/>
              <a:sym typeface="Arial"/>
            </a:endParaRPr>
          </a:p>
        </p:txBody>
      </p:sp>
      <p:sp>
        <p:nvSpPr>
          <p:cNvPr id="2" name="TextBox 1">
            <a:extLst>
              <a:ext uri="{FF2B5EF4-FFF2-40B4-BE49-F238E27FC236}">
                <a16:creationId xmlns:a16="http://schemas.microsoft.com/office/drawing/2014/main" id="{09468D1D-55FE-E80E-4DEB-131EF5ECBEA7}"/>
              </a:ext>
            </a:extLst>
          </p:cNvPr>
          <p:cNvSpPr txBox="1"/>
          <p:nvPr/>
        </p:nvSpPr>
        <p:spPr>
          <a:xfrm>
            <a:off x="6888480" y="2834125"/>
            <a:ext cx="1838960" cy="2492990"/>
          </a:xfrm>
          <a:prstGeom prst="rect">
            <a:avLst/>
          </a:prstGeom>
          <a:noFill/>
        </p:spPr>
        <p:txBody>
          <a:bodyPr wrap="square" rtlCol="0">
            <a:spAutoFit/>
          </a:bodyPr>
          <a:lstStyle/>
          <a:p>
            <a:pPr algn="ctr"/>
            <a:r>
              <a:rPr lang="en-US" sz="1600" b="1" dirty="0">
                <a:solidFill>
                  <a:schemeClr val="bg1"/>
                </a:solidFill>
              </a:rPr>
              <a:t>Group members</a:t>
            </a:r>
          </a:p>
          <a:p>
            <a:pPr marL="285750" indent="-285750">
              <a:buFont typeface="Wingdings" panose="05000000000000000000" pitchFamily="2" charset="2"/>
              <a:buChar char="Ø"/>
            </a:pPr>
            <a:r>
              <a:rPr lang="en-US" dirty="0">
                <a:solidFill>
                  <a:schemeClr val="bg1"/>
                </a:solidFill>
              </a:rPr>
              <a:t>Kowsalya solleti</a:t>
            </a:r>
          </a:p>
          <a:p>
            <a:pPr marL="285750" indent="-285750">
              <a:buFont typeface="Wingdings" panose="05000000000000000000" pitchFamily="2" charset="2"/>
              <a:buChar char="Ø"/>
            </a:pPr>
            <a:r>
              <a:rPr lang="en-US" dirty="0">
                <a:solidFill>
                  <a:schemeClr val="bg1"/>
                </a:solidFill>
              </a:rPr>
              <a:t>Ajay nalla</a:t>
            </a:r>
          </a:p>
          <a:p>
            <a:pPr marL="285750" indent="-285750">
              <a:buFont typeface="Wingdings" panose="05000000000000000000" pitchFamily="2" charset="2"/>
              <a:buChar char="Ø"/>
            </a:pPr>
            <a:r>
              <a:rPr lang="en-US" dirty="0">
                <a:solidFill>
                  <a:schemeClr val="bg1"/>
                </a:solidFill>
              </a:rPr>
              <a:t>Guthula Somanadh </a:t>
            </a:r>
          </a:p>
          <a:p>
            <a:pPr marL="285750" indent="-285750">
              <a:buFont typeface="Wingdings" panose="05000000000000000000" pitchFamily="2" charset="2"/>
              <a:buChar char="Ø"/>
            </a:pPr>
            <a:r>
              <a:rPr lang="en-US" dirty="0">
                <a:solidFill>
                  <a:schemeClr val="bg1"/>
                </a:solidFill>
              </a:rPr>
              <a:t>Gangadhara neelam </a:t>
            </a:r>
          </a:p>
          <a:p>
            <a:pPr marL="285750" indent="-285750">
              <a:buFont typeface="Wingdings" panose="05000000000000000000" pitchFamily="2" charset="2"/>
              <a:buChar char="Ø"/>
            </a:pPr>
            <a:r>
              <a:rPr lang="en-US" dirty="0">
                <a:solidFill>
                  <a:schemeClr val="bg1"/>
                </a:solidFill>
              </a:rPr>
              <a:t>Kaushik adiraju</a:t>
            </a:r>
          </a:p>
          <a:p>
            <a:pPr marL="285750" indent="-285750">
              <a:buFont typeface="Wingdings" panose="05000000000000000000" pitchFamily="2" charset="2"/>
              <a:buChar char="Ø"/>
            </a:pPr>
            <a:r>
              <a:rPr lang="en-US" dirty="0">
                <a:solidFill>
                  <a:schemeClr val="bg1"/>
                </a:solidFill>
              </a:rPr>
              <a:t>Kajuluri naveen</a:t>
            </a:r>
          </a:p>
          <a:p>
            <a:pPr marL="285750" indent="-285750">
              <a:buFont typeface="Wingdings" panose="05000000000000000000" pitchFamily="2" charset="2"/>
              <a:buChar char="Ø"/>
            </a:pPr>
            <a:r>
              <a:rPr lang="en-US" dirty="0">
                <a:solidFill>
                  <a:schemeClr val="bg1"/>
                </a:solidFill>
              </a:rPr>
              <a:t>Thiresh sidda</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5A35DD9C-F521-3105-5F7E-AA59739CC6B5}"/>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pic>
        <p:nvPicPr>
          <p:cNvPr id="4" name="Picture 3">
            <a:extLst>
              <a:ext uri="{FF2B5EF4-FFF2-40B4-BE49-F238E27FC236}">
                <a16:creationId xmlns:a16="http://schemas.microsoft.com/office/drawing/2014/main" id="{7B8330DC-7658-BD76-EA19-09BD4000A9B9}"/>
              </a:ext>
            </a:extLst>
          </p:cNvPr>
          <p:cNvPicPr>
            <a:picLocks noChangeAspect="1"/>
          </p:cNvPicPr>
          <p:nvPr/>
        </p:nvPicPr>
        <p:blipFill>
          <a:blip r:embed="rId3"/>
          <a:stretch>
            <a:fillRect/>
          </a:stretch>
        </p:blipFill>
        <p:spPr>
          <a:xfrm>
            <a:off x="711201" y="758440"/>
            <a:ext cx="3464560" cy="2915920"/>
          </a:xfrm>
          <a:prstGeom prst="rect">
            <a:avLst/>
          </a:prstGeom>
        </p:spPr>
      </p:pic>
      <p:pic>
        <p:nvPicPr>
          <p:cNvPr id="6" name="Picture 5">
            <a:extLst>
              <a:ext uri="{FF2B5EF4-FFF2-40B4-BE49-F238E27FC236}">
                <a16:creationId xmlns:a16="http://schemas.microsoft.com/office/drawing/2014/main" id="{E5FCEAF3-4341-8CF7-B52E-0E5FFB8417CA}"/>
              </a:ext>
            </a:extLst>
          </p:cNvPr>
          <p:cNvPicPr>
            <a:picLocks noChangeAspect="1"/>
          </p:cNvPicPr>
          <p:nvPr/>
        </p:nvPicPr>
        <p:blipFill>
          <a:blip r:embed="rId4"/>
          <a:stretch>
            <a:fillRect/>
          </a:stretch>
        </p:blipFill>
        <p:spPr>
          <a:xfrm>
            <a:off x="4888637" y="751277"/>
            <a:ext cx="3137763" cy="2915920"/>
          </a:xfrm>
          <a:prstGeom prst="rect">
            <a:avLst/>
          </a:prstGeom>
        </p:spPr>
      </p:pic>
      <p:sp>
        <p:nvSpPr>
          <p:cNvPr id="7" name="Rectangle 6">
            <a:extLst>
              <a:ext uri="{FF2B5EF4-FFF2-40B4-BE49-F238E27FC236}">
                <a16:creationId xmlns:a16="http://schemas.microsoft.com/office/drawing/2014/main" id="{928C1D13-3957-41B5-2D8D-F120EC2E859D}"/>
              </a:ext>
            </a:extLst>
          </p:cNvPr>
          <p:cNvSpPr/>
          <p:nvPr/>
        </p:nvSpPr>
        <p:spPr>
          <a:xfrm>
            <a:off x="576191" y="3797007"/>
            <a:ext cx="3734580" cy="117610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r>
              <a:rPr lang="en-US" sz="1200" dirty="0">
                <a:solidFill>
                  <a:schemeClr val="bg1"/>
                </a:solidFill>
                <a:latin typeface="Roboto" panose="02000000000000000000" pitchFamily="2" charset="0"/>
                <a:ea typeface="Roboto" panose="02000000000000000000" pitchFamily="2" charset="0"/>
              </a:rPr>
              <a:t>1.Customers who were charged high interest rates are inquired more number of times since last 6 months</a:t>
            </a:r>
          </a:p>
          <a:p>
            <a:endParaRPr lang="en-US" dirty="0">
              <a:solidFill>
                <a:schemeClr val="bg1"/>
              </a:solidFill>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5D2FBB8C-9920-D7B2-D1BD-AC3DFF014392}"/>
              </a:ext>
            </a:extLst>
          </p:cNvPr>
          <p:cNvSpPr/>
          <p:nvPr/>
        </p:nvSpPr>
        <p:spPr>
          <a:xfrm>
            <a:off x="4731630" y="3797007"/>
            <a:ext cx="3734580" cy="117610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r>
              <a:rPr lang="en-US" sz="1200" dirty="0">
                <a:solidFill>
                  <a:schemeClr val="bg1"/>
                </a:solidFill>
                <a:latin typeface="Roboto" panose="02000000000000000000" pitchFamily="2" charset="0"/>
                <a:ea typeface="Roboto" panose="02000000000000000000" pitchFamily="2" charset="0"/>
              </a:rPr>
              <a:t>1.Based on ratio of debt to income ,interest rates are being charged more for customers with high debt to income ratio</a:t>
            </a:r>
          </a:p>
        </p:txBody>
      </p:sp>
      <p:sp>
        <p:nvSpPr>
          <p:cNvPr id="9" name="TextBox 8">
            <a:extLst>
              <a:ext uri="{FF2B5EF4-FFF2-40B4-BE49-F238E27FC236}">
                <a16:creationId xmlns:a16="http://schemas.microsoft.com/office/drawing/2014/main" id="{0293CEAD-82E8-D54E-0143-8E9562709822}"/>
              </a:ext>
            </a:extLst>
          </p:cNvPr>
          <p:cNvSpPr txBox="1"/>
          <p:nvPr/>
        </p:nvSpPr>
        <p:spPr>
          <a:xfrm>
            <a:off x="1325880" y="449554"/>
            <a:ext cx="2235201" cy="276999"/>
          </a:xfrm>
          <a:prstGeom prst="rect">
            <a:avLst/>
          </a:prstGeom>
          <a:noFill/>
        </p:spPr>
        <p:txBody>
          <a:bodyPr wrap="square" rtlCol="0">
            <a:spAutoFit/>
          </a:bodyPr>
          <a:lstStyle/>
          <a:p>
            <a:r>
              <a:rPr lang="en-IN" sz="1200" dirty="0">
                <a:solidFill>
                  <a:schemeClr val="bg1"/>
                </a:solidFill>
              </a:rPr>
              <a:t>Inquiries since last 6months</a:t>
            </a:r>
          </a:p>
        </p:txBody>
      </p:sp>
      <p:sp>
        <p:nvSpPr>
          <p:cNvPr id="10" name="TextBox 9">
            <a:extLst>
              <a:ext uri="{FF2B5EF4-FFF2-40B4-BE49-F238E27FC236}">
                <a16:creationId xmlns:a16="http://schemas.microsoft.com/office/drawing/2014/main" id="{41E636FB-BA25-A51B-94A3-F1C4F999751A}"/>
              </a:ext>
            </a:extLst>
          </p:cNvPr>
          <p:cNvSpPr txBox="1"/>
          <p:nvPr/>
        </p:nvSpPr>
        <p:spPr>
          <a:xfrm>
            <a:off x="5478779" y="409373"/>
            <a:ext cx="1747520" cy="276999"/>
          </a:xfrm>
          <a:prstGeom prst="rect">
            <a:avLst/>
          </a:prstGeom>
          <a:noFill/>
        </p:spPr>
        <p:txBody>
          <a:bodyPr wrap="square" rtlCol="0">
            <a:spAutoFit/>
          </a:bodyPr>
          <a:lstStyle/>
          <a:p>
            <a:r>
              <a:rPr lang="en-IN" sz="1200" dirty="0">
                <a:solidFill>
                  <a:schemeClr val="bg1"/>
                </a:solidFill>
              </a:rPr>
              <a:t>Ratio of debt to income</a:t>
            </a:r>
          </a:p>
        </p:txBody>
      </p:sp>
    </p:spTree>
    <p:extLst>
      <p:ext uri="{BB962C8B-B14F-4D97-AF65-F5344CB8AC3E}">
        <p14:creationId xmlns:p14="http://schemas.microsoft.com/office/powerpoint/2010/main" val="1398052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7700AC41-8A1B-BBB1-229B-AD9D7D04C98B}"/>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sp>
        <p:nvSpPr>
          <p:cNvPr id="5" name="TextBox 4">
            <a:extLst>
              <a:ext uri="{FF2B5EF4-FFF2-40B4-BE49-F238E27FC236}">
                <a16:creationId xmlns:a16="http://schemas.microsoft.com/office/drawing/2014/main" id="{8D73EB27-32A9-E619-695D-1464BFD5805A}"/>
              </a:ext>
            </a:extLst>
          </p:cNvPr>
          <p:cNvSpPr txBox="1"/>
          <p:nvPr/>
        </p:nvSpPr>
        <p:spPr>
          <a:xfrm>
            <a:off x="238760" y="0"/>
            <a:ext cx="3845560" cy="523220"/>
          </a:xfrm>
          <a:prstGeom prst="rect">
            <a:avLst/>
          </a:prstGeom>
          <a:noFill/>
        </p:spPr>
        <p:txBody>
          <a:bodyPr wrap="square" rtlCol="0">
            <a:spAutoFit/>
          </a:bodyPr>
          <a:lstStyle/>
          <a:p>
            <a:r>
              <a:rPr lang="en-IN" sz="2800" dirty="0">
                <a:solidFill>
                  <a:schemeClr val="bg1"/>
                </a:solidFill>
                <a:latin typeface="Roboto" panose="02000000000000000000" pitchFamily="2" charset="0"/>
                <a:ea typeface="Roboto" panose="02000000000000000000" pitchFamily="2" charset="0"/>
              </a:rPr>
              <a:t>Correlation matrix</a:t>
            </a:r>
          </a:p>
        </p:txBody>
      </p:sp>
      <p:pic>
        <p:nvPicPr>
          <p:cNvPr id="7" name="Picture 6">
            <a:extLst>
              <a:ext uri="{FF2B5EF4-FFF2-40B4-BE49-F238E27FC236}">
                <a16:creationId xmlns:a16="http://schemas.microsoft.com/office/drawing/2014/main" id="{73617C65-D139-B566-507F-65BADBB4838A}"/>
              </a:ext>
            </a:extLst>
          </p:cNvPr>
          <p:cNvPicPr>
            <a:picLocks noChangeAspect="1"/>
          </p:cNvPicPr>
          <p:nvPr/>
        </p:nvPicPr>
        <p:blipFill>
          <a:blip r:embed="rId3"/>
          <a:stretch>
            <a:fillRect/>
          </a:stretch>
        </p:blipFill>
        <p:spPr>
          <a:xfrm>
            <a:off x="518160" y="523221"/>
            <a:ext cx="8229600" cy="3388380"/>
          </a:xfrm>
          <a:prstGeom prst="rect">
            <a:avLst/>
          </a:prstGeom>
        </p:spPr>
      </p:pic>
      <p:sp>
        <p:nvSpPr>
          <p:cNvPr id="8" name="Rectangle 7">
            <a:extLst>
              <a:ext uri="{FF2B5EF4-FFF2-40B4-BE49-F238E27FC236}">
                <a16:creationId xmlns:a16="http://schemas.microsoft.com/office/drawing/2014/main" id="{07719A0C-95B1-7E82-B0D4-0F86F9F7AA9D}"/>
              </a:ext>
            </a:extLst>
          </p:cNvPr>
          <p:cNvSpPr/>
          <p:nvPr/>
        </p:nvSpPr>
        <p:spPr>
          <a:xfrm>
            <a:off x="1042052" y="4038796"/>
            <a:ext cx="7059895" cy="977508"/>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Roboto" panose="02000000000000000000" pitchFamily="2" charset="0"/>
                <a:ea typeface="Roboto" panose="02000000000000000000" pitchFamily="2" charset="0"/>
              </a:rPr>
              <a:t>Key Findings:</a:t>
            </a:r>
          </a:p>
          <a:p>
            <a:r>
              <a:rPr lang="en-US" sz="1100" dirty="0">
                <a:solidFill>
                  <a:schemeClr val="bg1"/>
                </a:solidFill>
                <a:latin typeface="Roboto" panose="02000000000000000000" pitchFamily="2" charset="0"/>
                <a:ea typeface="Roboto" panose="02000000000000000000" pitchFamily="2" charset="0"/>
              </a:rPr>
              <a:t>1.Total accounts and active accounts are highly correlated with correlation&gt;0.67</a:t>
            </a:r>
          </a:p>
          <a:p>
            <a:r>
              <a:rPr lang="en-US" sz="1100" dirty="0">
                <a:solidFill>
                  <a:schemeClr val="bg1"/>
                </a:solidFill>
                <a:latin typeface="Roboto" panose="02000000000000000000" pitchFamily="2" charset="0"/>
                <a:ea typeface="Roboto" panose="02000000000000000000" pitchFamily="2" charset="0"/>
              </a:rPr>
              <a:t>2.Requested loan amount ,verified income ,debt to income , inquiries last 6months are the features having comparatively good correlation with interest rate</a:t>
            </a:r>
          </a:p>
        </p:txBody>
      </p:sp>
    </p:spTree>
    <p:extLst>
      <p:ext uri="{BB962C8B-B14F-4D97-AF65-F5344CB8AC3E}">
        <p14:creationId xmlns:p14="http://schemas.microsoft.com/office/powerpoint/2010/main" val="3225884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7FC70A3A-0460-CDB8-E93C-765281401246}"/>
              </a:ext>
            </a:extLst>
          </p:cNvPr>
          <p:cNvPicPr preferRelativeResize="0"/>
          <p:nvPr/>
        </p:nvPicPr>
        <p:blipFill rotWithShape="1">
          <a:blip r:embed="rId2">
            <a:alphaModFix/>
          </a:blip>
          <a:srcRect/>
          <a:stretch/>
        </p:blipFill>
        <p:spPr>
          <a:xfrm>
            <a:off x="0" y="0"/>
            <a:ext cx="9143998" cy="5143499"/>
          </a:xfrm>
          <a:prstGeom prst="rect">
            <a:avLst/>
          </a:prstGeom>
          <a:noFill/>
          <a:ln>
            <a:noFill/>
          </a:ln>
        </p:spPr>
      </p:pic>
      <p:sp>
        <p:nvSpPr>
          <p:cNvPr id="3" name="TextBox 2">
            <a:extLst>
              <a:ext uri="{FF2B5EF4-FFF2-40B4-BE49-F238E27FC236}">
                <a16:creationId xmlns:a16="http://schemas.microsoft.com/office/drawing/2014/main" id="{75CA6A7F-FDCD-ED2A-F76D-25D02059ACE4}"/>
              </a:ext>
            </a:extLst>
          </p:cNvPr>
          <p:cNvSpPr txBox="1"/>
          <p:nvPr/>
        </p:nvSpPr>
        <p:spPr>
          <a:xfrm>
            <a:off x="294640" y="150912"/>
            <a:ext cx="3566160" cy="307777"/>
          </a:xfrm>
          <a:prstGeom prst="rect">
            <a:avLst/>
          </a:prstGeom>
          <a:noFill/>
        </p:spPr>
        <p:txBody>
          <a:bodyPr wrap="square" rtlCol="0">
            <a:spAutoFit/>
          </a:bodyPr>
          <a:lstStyle/>
          <a:p>
            <a:r>
              <a:rPr lang="en-IN" dirty="0">
                <a:solidFill>
                  <a:schemeClr val="bg1"/>
                </a:solidFill>
                <a:latin typeface="Roboto" panose="02000000000000000000" pitchFamily="2" charset="0"/>
                <a:ea typeface="Roboto" panose="02000000000000000000" pitchFamily="2" charset="0"/>
              </a:rPr>
              <a:t>Model development and performance:</a:t>
            </a:r>
          </a:p>
        </p:txBody>
      </p:sp>
      <p:sp>
        <p:nvSpPr>
          <p:cNvPr id="5" name="TextBox 4">
            <a:extLst>
              <a:ext uri="{FF2B5EF4-FFF2-40B4-BE49-F238E27FC236}">
                <a16:creationId xmlns:a16="http://schemas.microsoft.com/office/drawing/2014/main" id="{46177F18-C32A-834E-FD1D-9033B2CBBB5D}"/>
              </a:ext>
            </a:extLst>
          </p:cNvPr>
          <p:cNvSpPr txBox="1"/>
          <p:nvPr/>
        </p:nvSpPr>
        <p:spPr>
          <a:xfrm>
            <a:off x="294640" y="458689"/>
            <a:ext cx="7244080" cy="5801588"/>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sz="1200" dirty="0">
                <a:solidFill>
                  <a:schemeClr val="bg1"/>
                </a:solidFill>
                <a:latin typeface="Roboto" panose="02000000000000000000" pitchFamily="2" charset="0"/>
                <a:ea typeface="Roboto" panose="02000000000000000000" pitchFamily="2" charset="0"/>
              </a:rPr>
              <a:t>Based on the problem statement we need to develop a decision tree classifier model on the data set provided</a:t>
            </a:r>
          </a:p>
          <a:p>
            <a:pPr marL="285750" indent="-285750">
              <a:buClr>
                <a:schemeClr val="bg1"/>
              </a:buClr>
              <a:buFont typeface="Wingdings" panose="05000000000000000000" pitchFamily="2" charset="2"/>
              <a:buChar char="Ø"/>
            </a:pPr>
            <a:endParaRPr lang="en-IN" sz="1200" dirty="0">
              <a:solidFill>
                <a:schemeClr val="bg1"/>
              </a:solidFill>
              <a:latin typeface="Roboto" panose="02000000000000000000" pitchFamily="2" charset="0"/>
              <a:ea typeface="Roboto" panose="02000000000000000000" pitchFamily="2" charset="0"/>
            </a:endParaRPr>
          </a:p>
          <a:p>
            <a:pPr marL="285750" indent="-285750">
              <a:buClr>
                <a:schemeClr val="bg1"/>
              </a:buClr>
              <a:buFont typeface="Wingdings" panose="05000000000000000000" pitchFamily="2" charset="2"/>
              <a:buChar char="Ø"/>
            </a:pPr>
            <a:r>
              <a:rPr lang="en-IN" sz="1200" dirty="0">
                <a:solidFill>
                  <a:schemeClr val="bg1"/>
                </a:solidFill>
                <a:latin typeface="Roboto" panose="02000000000000000000" pitchFamily="2" charset="0"/>
                <a:ea typeface="Roboto" panose="02000000000000000000" pitchFamily="2" charset="0"/>
              </a:rPr>
              <a:t>After data pre-processing the dataset is divided into 80% and 20% split in which 80% of records of dataset are used as training dataset to build the model and 20% of records dataset is used as testing dataset to test the accuracy of prediction of the model</a:t>
            </a:r>
          </a:p>
          <a:p>
            <a:pPr marL="285750" indent="-285750">
              <a:buClr>
                <a:schemeClr val="bg1"/>
              </a:buClr>
              <a:buFont typeface="Wingdings" panose="05000000000000000000" pitchFamily="2" charset="2"/>
              <a:buChar char="Ø"/>
            </a:pPr>
            <a:endParaRPr lang="en-IN" sz="1200" dirty="0">
              <a:solidFill>
                <a:schemeClr val="bg1"/>
              </a:solidFill>
              <a:latin typeface="Roboto" panose="02000000000000000000" pitchFamily="2" charset="0"/>
              <a:ea typeface="Roboto" panose="02000000000000000000" pitchFamily="2" charset="0"/>
            </a:endParaRPr>
          </a:p>
          <a:p>
            <a:pPr marL="285750" indent="-285750">
              <a:buClr>
                <a:schemeClr val="bg1"/>
              </a:buClr>
              <a:buFont typeface="Wingdings" panose="05000000000000000000" pitchFamily="2" charset="2"/>
              <a:buChar char="Ø"/>
            </a:pPr>
            <a:r>
              <a:rPr lang="en-IN" sz="1200" dirty="0">
                <a:solidFill>
                  <a:schemeClr val="bg1"/>
                </a:solidFill>
                <a:latin typeface="Roboto" panose="02000000000000000000" pitchFamily="2" charset="0"/>
                <a:ea typeface="Roboto" panose="02000000000000000000" pitchFamily="2" charset="0"/>
              </a:rPr>
              <a:t>We performed decision tree classification after training the model</a:t>
            </a:r>
          </a:p>
          <a:p>
            <a:pPr marL="285750" indent="-285750">
              <a:buClr>
                <a:schemeClr val="bg1"/>
              </a:buClr>
              <a:buFont typeface="Wingdings" panose="05000000000000000000" pitchFamily="2" charset="2"/>
              <a:buChar char="Ø"/>
            </a:pPr>
            <a:endParaRPr lang="en-IN" sz="1200" dirty="0">
              <a:solidFill>
                <a:schemeClr val="bg1"/>
              </a:solidFill>
              <a:latin typeface="Roboto" panose="02000000000000000000" pitchFamily="2" charset="0"/>
              <a:ea typeface="Roboto" panose="02000000000000000000" pitchFamily="2" charset="0"/>
            </a:endParaRPr>
          </a:p>
          <a:p>
            <a:pPr marL="285750" indent="-285750">
              <a:buClr>
                <a:schemeClr val="bg1"/>
              </a:buClr>
              <a:buFont typeface="Wingdings" panose="05000000000000000000" pitchFamily="2" charset="2"/>
              <a:buChar char="Ø"/>
            </a:pPr>
            <a:r>
              <a:rPr lang="en-IN" sz="1200" b="1" dirty="0">
                <a:solidFill>
                  <a:schemeClr val="bg1"/>
                </a:solidFill>
                <a:latin typeface="Roboto" panose="02000000000000000000" pitchFamily="2" charset="0"/>
                <a:ea typeface="Roboto" panose="02000000000000000000" pitchFamily="2" charset="0"/>
              </a:rPr>
              <a:t>We obtained the Gini value for the root node using all the categorical variables as : 0.64</a:t>
            </a:r>
          </a:p>
          <a:p>
            <a:pPr marL="285750" indent="-285750">
              <a:buClr>
                <a:schemeClr val="bg1"/>
              </a:buClr>
              <a:buFont typeface="Wingdings" panose="05000000000000000000" pitchFamily="2" charset="2"/>
              <a:buChar char="Ø"/>
            </a:pPr>
            <a:endParaRPr lang="en-IN" sz="1200" b="1" dirty="0">
              <a:solidFill>
                <a:schemeClr val="bg1"/>
              </a:solidFill>
              <a:latin typeface="Roboto" panose="02000000000000000000" pitchFamily="2" charset="0"/>
              <a:ea typeface="Roboto" panose="02000000000000000000" pitchFamily="2" charset="0"/>
            </a:endParaRPr>
          </a:p>
          <a:p>
            <a:pPr marL="285750" indent="-285750">
              <a:buClr>
                <a:schemeClr val="bg1"/>
              </a:buClr>
              <a:buFont typeface="Wingdings" panose="05000000000000000000" pitchFamily="2" charset="2"/>
              <a:buChar char="Ø"/>
            </a:pPr>
            <a:r>
              <a:rPr lang="en-IN" sz="1200" dirty="0">
                <a:solidFill>
                  <a:schemeClr val="bg1"/>
                </a:solidFill>
                <a:latin typeface="Roboto" panose="02000000000000000000" pitchFamily="2" charset="0"/>
                <a:ea typeface="Roboto" panose="02000000000000000000" pitchFamily="2" charset="0"/>
              </a:rPr>
              <a:t>In the model building we observed few problems such as </a:t>
            </a:r>
          </a:p>
          <a:p>
            <a:pPr>
              <a:buClr>
                <a:schemeClr val="bg1"/>
              </a:buClr>
            </a:pPr>
            <a:r>
              <a:rPr lang="en-IN" sz="1200" dirty="0">
                <a:solidFill>
                  <a:schemeClr val="bg1"/>
                </a:solidFill>
                <a:latin typeface="Roboto" panose="02000000000000000000" pitchFamily="2" charset="0"/>
                <a:ea typeface="Roboto" panose="02000000000000000000" pitchFamily="2" charset="0"/>
              </a:rPr>
              <a:t>        overfitting</a:t>
            </a:r>
          </a:p>
          <a:p>
            <a:pPr>
              <a:buClr>
                <a:schemeClr val="bg1"/>
              </a:buClr>
            </a:pPr>
            <a:r>
              <a:rPr lang="en-IN" sz="1200" dirty="0">
                <a:solidFill>
                  <a:schemeClr val="bg1"/>
                </a:solidFill>
                <a:latin typeface="Roboto" panose="02000000000000000000" pitchFamily="2" charset="0"/>
                <a:ea typeface="Roboto" panose="02000000000000000000" pitchFamily="2" charset="0"/>
              </a:rPr>
              <a:t>        class imbalance</a:t>
            </a:r>
          </a:p>
          <a:p>
            <a:pPr>
              <a:buClr>
                <a:schemeClr val="bg1"/>
              </a:buClr>
            </a:pPr>
            <a:endParaRPr lang="en-IN" sz="1200" dirty="0">
              <a:solidFill>
                <a:schemeClr val="bg1"/>
              </a:solidFill>
              <a:latin typeface="Roboto" panose="02000000000000000000" pitchFamily="2" charset="0"/>
              <a:ea typeface="Roboto" panose="02000000000000000000" pitchFamily="2" charset="0"/>
            </a:endParaRPr>
          </a:p>
          <a:p>
            <a:pPr>
              <a:buClr>
                <a:schemeClr val="bg1"/>
              </a:buClr>
            </a:pPr>
            <a:r>
              <a:rPr lang="en-IN" sz="1200" dirty="0">
                <a:solidFill>
                  <a:schemeClr val="bg1"/>
                </a:solidFill>
                <a:latin typeface="Roboto" panose="02000000000000000000" pitchFamily="2" charset="0"/>
                <a:ea typeface="Roboto" panose="02000000000000000000" pitchFamily="2" charset="0"/>
              </a:rPr>
              <a:t>           Final model –</a:t>
            </a:r>
          </a:p>
          <a:p>
            <a:pPr>
              <a:buClr>
                <a:schemeClr val="bg1"/>
              </a:buClr>
            </a:pPr>
            <a:r>
              <a:rPr lang="en-IN" sz="1200" dirty="0">
                <a:solidFill>
                  <a:schemeClr val="bg1"/>
                </a:solidFill>
                <a:latin typeface="Roboto" panose="02000000000000000000" pitchFamily="2" charset="0"/>
                <a:ea typeface="Roboto" panose="02000000000000000000" pitchFamily="2" charset="0"/>
              </a:rPr>
              <a:t>               Accuracy:</a:t>
            </a:r>
            <a:r>
              <a:rPr lang="en-IN" sz="1100" dirty="0">
                <a:solidFill>
                  <a:schemeClr val="bg1"/>
                </a:solidFill>
                <a:latin typeface="Roboto" panose="02000000000000000000" pitchFamily="2" charset="0"/>
                <a:ea typeface="Roboto" panose="02000000000000000000" pitchFamily="2" charset="0"/>
              </a:rPr>
              <a:t>75</a:t>
            </a:r>
          </a:p>
          <a:p>
            <a:pPr>
              <a:buClr>
                <a:schemeClr val="bg1"/>
              </a:buClr>
            </a:pPr>
            <a:r>
              <a:rPr lang="en-IN" sz="1200" dirty="0">
                <a:solidFill>
                  <a:schemeClr val="bg1"/>
                </a:solidFill>
                <a:latin typeface="Roboto" panose="02000000000000000000" pitchFamily="2" charset="0"/>
                <a:ea typeface="Roboto" panose="02000000000000000000" pitchFamily="2" charset="0"/>
              </a:rPr>
              <a:t>               Precision:</a:t>
            </a:r>
            <a:r>
              <a:rPr lang="en-IN" sz="1100" dirty="0">
                <a:solidFill>
                  <a:schemeClr val="bg1"/>
                </a:solidFill>
                <a:latin typeface="Roboto" panose="02000000000000000000" pitchFamily="2" charset="0"/>
                <a:ea typeface="Roboto" panose="02000000000000000000" pitchFamily="2" charset="0"/>
              </a:rPr>
              <a:t>77</a:t>
            </a:r>
          </a:p>
          <a:p>
            <a:pPr>
              <a:buClr>
                <a:schemeClr val="bg1"/>
              </a:buClr>
            </a:pPr>
            <a:r>
              <a:rPr lang="en-IN" sz="1200" dirty="0">
                <a:solidFill>
                  <a:schemeClr val="bg1"/>
                </a:solidFill>
                <a:latin typeface="Roboto" panose="02000000000000000000" pitchFamily="2" charset="0"/>
                <a:ea typeface="Roboto" panose="02000000000000000000" pitchFamily="2" charset="0"/>
              </a:rPr>
              <a:t>               Recall:</a:t>
            </a:r>
            <a:r>
              <a:rPr lang="en-IN" sz="1100" dirty="0">
                <a:solidFill>
                  <a:schemeClr val="bg1"/>
                </a:solidFill>
                <a:latin typeface="Roboto" panose="02000000000000000000" pitchFamily="2" charset="0"/>
                <a:ea typeface="Roboto" panose="02000000000000000000" pitchFamily="2" charset="0"/>
              </a:rPr>
              <a:t>74</a:t>
            </a:r>
          </a:p>
          <a:p>
            <a:pPr>
              <a:buClr>
                <a:schemeClr val="bg1"/>
              </a:buClr>
            </a:pPr>
            <a:r>
              <a:rPr lang="en-IN" sz="1200" dirty="0">
                <a:solidFill>
                  <a:schemeClr val="bg1"/>
                </a:solidFill>
                <a:latin typeface="Roboto" panose="02000000000000000000" pitchFamily="2" charset="0"/>
                <a:ea typeface="Roboto" panose="02000000000000000000" pitchFamily="2" charset="0"/>
              </a:rPr>
              <a:t>               F1score:</a:t>
            </a:r>
            <a:r>
              <a:rPr lang="en-IN" sz="1100" dirty="0">
                <a:solidFill>
                  <a:schemeClr val="bg1"/>
                </a:solidFill>
                <a:latin typeface="Roboto" panose="02000000000000000000" pitchFamily="2" charset="0"/>
                <a:ea typeface="Roboto" panose="02000000000000000000" pitchFamily="2" charset="0"/>
              </a:rPr>
              <a:t>76</a:t>
            </a:r>
          </a:p>
          <a:p>
            <a:pPr>
              <a:buClr>
                <a:schemeClr val="bg1"/>
              </a:buClr>
            </a:pPr>
            <a:endParaRPr lang="en-IN" sz="1200" dirty="0">
              <a:solidFill>
                <a:schemeClr val="bg1"/>
              </a:solidFill>
              <a:latin typeface="Roboto" panose="02000000000000000000" pitchFamily="2" charset="0"/>
              <a:ea typeface="Roboto" panose="02000000000000000000" pitchFamily="2" charset="0"/>
            </a:endParaRPr>
          </a:p>
          <a:p>
            <a:pPr>
              <a:buClr>
                <a:schemeClr val="bg1"/>
              </a:buClr>
            </a:pPr>
            <a:r>
              <a:rPr lang="en-IN" sz="1600" dirty="0">
                <a:solidFill>
                  <a:schemeClr val="bg1"/>
                </a:solidFill>
                <a:latin typeface="Roboto" panose="02000000000000000000" pitchFamily="2" charset="0"/>
                <a:ea typeface="Roboto" panose="02000000000000000000" pitchFamily="2" charset="0"/>
              </a:rPr>
              <a:t>Cross validation:</a:t>
            </a:r>
          </a:p>
          <a:p>
            <a:pPr>
              <a:buClr>
                <a:srgbClr val="FFFFFF"/>
              </a:buClr>
            </a:pPr>
            <a:r>
              <a:rPr lang="en-IN" sz="1200" dirty="0">
                <a:solidFill>
                  <a:schemeClr val="bg1"/>
                </a:solidFill>
                <a:latin typeface="Roboto" panose="02000000000000000000" pitchFamily="2" charset="0"/>
                <a:ea typeface="Roboto" panose="02000000000000000000" pitchFamily="2" charset="0"/>
              </a:rPr>
              <a:t>For the further validation, Cross Validation technique is used with k-Fold values 10,15, and 20</a:t>
            </a:r>
          </a:p>
          <a:p>
            <a:pPr>
              <a:buClr>
                <a:srgbClr val="FFFFFF"/>
              </a:buClr>
            </a:pPr>
            <a:r>
              <a:rPr lang="en-IN" sz="1200" dirty="0">
                <a:solidFill>
                  <a:schemeClr val="bg1"/>
                </a:solidFill>
                <a:latin typeface="Roboto" panose="02000000000000000000" pitchFamily="2" charset="0"/>
                <a:ea typeface="Roboto" panose="02000000000000000000" pitchFamily="2" charset="0"/>
              </a:rPr>
              <a:t>The average score that is obtained  is turned out to be around 62</a:t>
            </a:r>
          </a:p>
          <a:p>
            <a:pPr>
              <a:buClr>
                <a:schemeClr val="bg1"/>
              </a:buClr>
            </a:pPr>
            <a:endParaRPr lang="en-IN" sz="1200" dirty="0">
              <a:solidFill>
                <a:schemeClr val="bg1"/>
              </a:solidFill>
              <a:latin typeface="Roboto" panose="02000000000000000000" pitchFamily="2" charset="0"/>
              <a:ea typeface="Roboto" panose="02000000000000000000" pitchFamily="2" charset="0"/>
            </a:endParaRPr>
          </a:p>
          <a:p>
            <a:endParaRPr lang="en-IN" dirty="0">
              <a:solidFill>
                <a:schemeClr val="bg1"/>
              </a:solidFill>
              <a:latin typeface="Roboto" panose="02000000000000000000" pitchFamily="2" charset="0"/>
              <a:ea typeface="Roboto" panose="02000000000000000000" pitchFamily="2" charset="0"/>
            </a:endParaRPr>
          </a:p>
          <a:p>
            <a:endParaRPr lang="en-IN" dirty="0">
              <a:solidFill>
                <a:schemeClr val="bg1"/>
              </a:solidFill>
              <a:latin typeface="Roboto" panose="02000000000000000000" pitchFamily="2" charset="0"/>
              <a:ea typeface="Roboto" panose="02000000000000000000" pitchFamily="2" charset="0"/>
            </a:endParaRPr>
          </a:p>
          <a:p>
            <a:endParaRPr lang="en-IN" dirty="0">
              <a:solidFill>
                <a:schemeClr val="bg1"/>
              </a:solidFill>
              <a:latin typeface="Roboto" panose="02000000000000000000" pitchFamily="2" charset="0"/>
              <a:ea typeface="Roboto" panose="02000000000000000000" pitchFamily="2" charset="0"/>
            </a:endParaRPr>
          </a:p>
          <a:p>
            <a:endParaRPr lang="en-IN" dirty="0"/>
          </a:p>
        </p:txBody>
      </p:sp>
    </p:spTree>
    <p:extLst>
      <p:ext uri="{BB962C8B-B14F-4D97-AF65-F5344CB8AC3E}">
        <p14:creationId xmlns:p14="http://schemas.microsoft.com/office/powerpoint/2010/main" val="696137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5A35DD9C-F521-3105-5F7E-AA59739CC6B5}"/>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pic>
        <p:nvPicPr>
          <p:cNvPr id="3" name="Picture 2">
            <a:extLst>
              <a:ext uri="{FF2B5EF4-FFF2-40B4-BE49-F238E27FC236}">
                <a16:creationId xmlns:a16="http://schemas.microsoft.com/office/drawing/2014/main" id="{64780CB9-A07C-9E5B-3480-49D3FD16F6C6}"/>
              </a:ext>
            </a:extLst>
          </p:cNvPr>
          <p:cNvPicPr>
            <a:picLocks noChangeAspect="1"/>
          </p:cNvPicPr>
          <p:nvPr/>
        </p:nvPicPr>
        <p:blipFill>
          <a:blip r:embed="rId3"/>
          <a:stretch>
            <a:fillRect/>
          </a:stretch>
        </p:blipFill>
        <p:spPr>
          <a:xfrm>
            <a:off x="963244" y="892716"/>
            <a:ext cx="3028985" cy="2362344"/>
          </a:xfrm>
          <a:prstGeom prst="rect">
            <a:avLst/>
          </a:prstGeom>
        </p:spPr>
      </p:pic>
      <p:pic>
        <p:nvPicPr>
          <p:cNvPr id="4" name="Picture 3">
            <a:extLst>
              <a:ext uri="{FF2B5EF4-FFF2-40B4-BE49-F238E27FC236}">
                <a16:creationId xmlns:a16="http://schemas.microsoft.com/office/drawing/2014/main" id="{68BDA591-0CF1-0F5D-D641-55C7B9C92607}"/>
              </a:ext>
            </a:extLst>
          </p:cNvPr>
          <p:cNvPicPr>
            <a:picLocks noChangeAspect="1"/>
          </p:cNvPicPr>
          <p:nvPr/>
        </p:nvPicPr>
        <p:blipFill>
          <a:blip r:embed="rId4"/>
          <a:stretch>
            <a:fillRect/>
          </a:stretch>
        </p:blipFill>
        <p:spPr>
          <a:xfrm>
            <a:off x="4196079" y="892716"/>
            <a:ext cx="3028985" cy="2362344"/>
          </a:xfrm>
          <a:prstGeom prst="rect">
            <a:avLst/>
          </a:prstGeom>
        </p:spPr>
      </p:pic>
      <p:sp>
        <p:nvSpPr>
          <p:cNvPr id="6" name="TextBox 5">
            <a:extLst>
              <a:ext uri="{FF2B5EF4-FFF2-40B4-BE49-F238E27FC236}">
                <a16:creationId xmlns:a16="http://schemas.microsoft.com/office/drawing/2014/main" id="{4E4BD3C9-8C0D-8EBA-2453-AE687143DA2D}"/>
              </a:ext>
            </a:extLst>
          </p:cNvPr>
          <p:cNvSpPr txBox="1"/>
          <p:nvPr/>
        </p:nvSpPr>
        <p:spPr>
          <a:xfrm>
            <a:off x="596899" y="3499272"/>
            <a:ext cx="7198360" cy="892552"/>
          </a:xfrm>
          <a:prstGeom prst="rect">
            <a:avLst/>
          </a:prstGeom>
          <a:noFill/>
        </p:spPr>
        <p:txBody>
          <a:bodyPr wrap="square">
            <a:spAutoFit/>
          </a:bodyPr>
          <a:lstStyle/>
          <a:p>
            <a:pPr marL="171450" indent="-171450">
              <a:lnSpc>
                <a:spcPct val="150000"/>
              </a:lnSpc>
              <a:buClr>
                <a:srgbClr val="FFFFFF"/>
              </a:buClr>
              <a:buFont typeface="Wingdings" panose="05000000000000000000" pitchFamily="2" charset="2"/>
              <a:buChar char="q"/>
            </a:pPr>
            <a:r>
              <a:rPr lang="en-IN" sz="1200" dirty="0">
                <a:solidFill>
                  <a:schemeClr val="bg1"/>
                </a:solidFill>
                <a:latin typeface="Roboto" panose="02000000000000000000" pitchFamily="2" charset="0"/>
                <a:ea typeface="Roboto" panose="02000000000000000000" pitchFamily="2" charset="0"/>
              </a:rPr>
              <a:t>It is observed that the training accuracy of model is very high when compared to testing accuracy</a:t>
            </a:r>
          </a:p>
          <a:p>
            <a:pPr marL="285750" indent="-285750">
              <a:lnSpc>
                <a:spcPct val="150000"/>
              </a:lnSpc>
              <a:buClr>
                <a:srgbClr val="FFFFFF"/>
              </a:buClr>
              <a:buFont typeface="Wingdings" panose="05000000000000000000" charset="0"/>
              <a:buChar char="q"/>
            </a:pPr>
            <a:r>
              <a:rPr lang="en-US" sz="1200" dirty="0">
                <a:solidFill>
                  <a:schemeClr val="bg1"/>
                </a:solidFill>
                <a:latin typeface="arial" panose="020B0604020202020204" pitchFamily="34" charset="0"/>
              </a:rPr>
              <a:t>So </a:t>
            </a:r>
            <a:r>
              <a:rPr lang="en-US" sz="1200" i="0" dirty="0">
                <a:solidFill>
                  <a:schemeClr val="bg1"/>
                </a:solidFill>
                <a:effectLst/>
                <a:latin typeface="arial" panose="020B0604020202020204" pitchFamily="34" charset="0"/>
              </a:rPr>
              <a:t>the model completely fits the training data but fails to generalize the testing unseen data</a:t>
            </a:r>
            <a:endParaRPr lang="en-IN" sz="1200" dirty="0">
              <a:solidFill>
                <a:schemeClr val="bg1"/>
              </a:solidFill>
              <a:latin typeface="Roboto" panose="02000000000000000000" pitchFamily="2" charset="0"/>
              <a:ea typeface="Roboto" panose="02000000000000000000" pitchFamily="2" charset="0"/>
            </a:endParaRPr>
          </a:p>
          <a:p>
            <a:pPr marL="285750" indent="-285750">
              <a:lnSpc>
                <a:spcPct val="150000"/>
              </a:lnSpc>
              <a:buClr>
                <a:srgbClr val="FFFFFF"/>
              </a:buClr>
              <a:buFont typeface="Wingdings" panose="05000000000000000000" charset="0"/>
              <a:buChar char="q"/>
            </a:pPr>
            <a:r>
              <a:rPr lang="en-IN" sz="1200" dirty="0">
                <a:solidFill>
                  <a:schemeClr val="bg1"/>
                </a:solidFill>
                <a:latin typeface="Roboto" panose="02000000000000000000" pitchFamily="2" charset="0"/>
                <a:ea typeface="Roboto" panose="02000000000000000000" pitchFamily="2" charset="0"/>
              </a:rPr>
              <a:t>Precision and recall scores are also found to be very low</a:t>
            </a:r>
          </a:p>
        </p:txBody>
      </p:sp>
      <p:sp>
        <p:nvSpPr>
          <p:cNvPr id="7" name="TextBox 6">
            <a:extLst>
              <a:ext uri="{FF2B5EF4-FFF2-40B4-BE49-F238E27FC236}">
                <a16:creationId xmlns:a16="http://schemas.microsoft.com/office/drawing/2014/main" id="{2EA5EA2D-E8E3-BC76-BDC2-694AB2FAC403}"/>
              </a:ext>
            </a:extLst>
          </p:cNvPr>
          <p:cNvSpPr txBox="1"/>
          <p:nvPr/>
        </p:nvSpPr>
        <p:spPr>
          <a:xfrm>
            <a:off x="596899" y="284480"/>
            <a:ext cx="3548381" cy="369332"/>
          </a:xfrm>
          <a:prstGeom prst="rect">
            <a:avLst/>
          </a:prstGeom>
          <a:noFill/>
        </p:spPr>
        <p:txBody>
          <a:bodyPr wrap="square" rtlCol="0">
            <a:spAutoFit/>
          </a:bodyPr>
          <a:lstStyle/>
          <a:p>
            <a:r>
              <a:rPr lang="en-IN" sz="1800" dirty="0">
                <a:solidFill>
                  <a:schemeClr val="bg1"/>
                </a:solidFill>
                <a:latin typeface="Roboto" panose="02000000000000000000" pitchFamily="2" charset="0"/>
                <a:ea typeface="Roboto" panose="02000000000000000000" pitchFamily="2" charset="0"/>
              </a:rPr>
              <a:t>Model1 (for raw unpruned data)</a:t>
            </a:r>
          </a:p>
        </p:txBody>
      </p:sp>
      <p:sp>
        <p:nvSpPr>
          <p:cNvPr id="8" name="Rectangle 7">
            <a:extLst>
              <a:ext uri="{FF2B5EF4-FFF2-40B4-BE49-F238E27FC236}">
                <a16:creationId xmlns:a16="http://schemas.microsoft.com/office/drawing/2014/main" id="{BAC8116F-1CAA-518E-A722-D6D7636BA4FC}"/>
              </a:ext>
            </a:extLst>
          </p:cNvPr>
          <p:cNvSpPr/>
          <p:nvPr/>
        </p:nvSpPr>
        <p:spPr>
          <a:xfrm>
            <a:off x="596899" y="3373120"/>
            <a:ext cx="6993891" cy="148590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21653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9F3F519-5204-0464-66CD-18E4B6651E9D}"/>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sp>
        <p:nvSpPr>
          <p:cNvPr id="3" name="TextBox 2">
            <a:extLst>
              <a:ext uri="{FF2B5EF4-FFF2-40B4-BE49-F238E27FC236}">
                <a16:creationId xmlns:a16="http://schemas.microsoft.com/office/drawing/2014/main" id="{D9660AEF-7436-EDF2-E53F-707FADFEE60E}"/>
              </a:ext>
            </a:extLst>
          </p:cNvPr>
          <p:cNvSpPr txBox="1"/>
          <p:nvPr/>
        </p:nvSpPr>
        <p:spPr>
          <a:xfrm>
            <a:off x="396240" y="102376"/>
            <a:ext cx="5882640" cy="677108"/>
          </a:xfrm>
          <a:prstGeom prst="rect">
            <a:avLst/>
          </a:prstGeom>
          <a:noFill/>
        </p:spPr>
        <p:txBody>
          <a:bodyPr wrap="square" rtlCol="0">
            <a:spAutoFit/>
          </a:bodyPr>
          <a:lstStyle/>
          <a:p>
            <a:pPr>
              <a:buClr>
                <a:schemeClr val="bg1"/>
              </a:buClr>
            </a:pPr>
            <a:r>
              <a:rPr lang="en-IN" dirty="0">
                <a:solidFill>
                  <a:schemeClr val="bg1"/>
                </a:solidFill>
                <a:latin typeface="Roboto" panose="02000000000000000000" pitchFamily="2" charset="0"/>
                <a:ea typeface="Roboto" panose="02000000000000000000" pitchFamily="2" charset="0"/>
              </a:rPr>
              <a:t>Model 2 (using smote)</a:t>
            </a:r>
          </a:p>
          <a:p>
            <a:pPr marL="285750" indent="-285750">
              <a:buClr>
                <a:schemeClr val="bg1"/>
              </a:buClr>
              <a:buFont typeface="Wingdings" panose="05000000000000000000" pitchFamily="2" charset="2"/>
              <a:buChar char="Ø"/>
            </a:pPr>
            <a:r>
              <a:rPr lang="en-IN" sz="1200" dirty="0">
                <a:solidFill>
                  <a:schemeClr val="bg1"/>
                </a:solidFill>
                <a:latin typeface="Roboto" panose="02000000000000000000" pitchFamily="2" charset="0"/>
                <a:ea typeface="Roboto" panose="02000000000000000000" pitchFamily="2" charset="0"/>
              </a:rPr>
              <a:t>Our data has class imbalance ,so we performed few of the sampling techniques out of which we got better metrics through SMOTE</a:t>
            </a:r>
          </a:p>
        </p:txBody>
      </p:sp>
      <p:pic>
        <p:nvPicPr>
          <p:cNvPr id="4" name="Picture 3">
            <a:extLst>
              <a:ext uri="{FF2B5EF4-FFF2-40B4-BE49-F238E27FC236}">
                <a16:creationId xmlns:a16="http://schemas.microsoft.com/office/drawing/2014/main" id="{6601B3DB-DA5B-96F9-DC04-356864152D8C}"/>
              </a:ext>
            </a:extLst>
          </p:cNvPr>
          <p:cNvPicPr>
            <a:picLocks noChangeAspect="1"/>
          </p:cNvPicPr>
          <p:nvPr/>
        </p:nvPicPr>
        <p:blipFill>
          <a:blip r:embed="rId3"/>
          <a:stretch>
            <a:fillRect/>
          </a:stretch>
        </p:blipFill>
        <p:spPr>
          <a:xfrm>
            <a:off x="731267" y="966759"/>
            <a:ext cx="3220973" cy="1837774"/>
          </a:xfrm>
          <a:prstGeom prst="rect">
            <a:avLst/>
          </a:prstGeom>
        </p:spPr>
      </p:pic>
      <p:pic>
        <p:nvPicPr>
          <p:cNvPr id="5" name="Picture 4">
            <a:extLst>
              <a:ext uri="{FF2B5EF4-FFF2-40B4-BE49-F238E27FC236}">
                <a16:creationId xmlns:a16="http://schemas.microsoft.com/office/drawing/2014/main" id="{50B9F784-6F99-6725-051E-985C51AAD96C}"/>
              </a:ext>
            </a:extLst>
          </p:cNvPr>
          <p:cNvPicPr>
            <a:picLocks noChangeAspect="1"/>
          </p:cNvPicPr>
          <p:nvPr/>
        </p:nvPicPr>
        <p:blipFill>
          <a:blip r:embed="rId4"/>
          <a:stretch>
            <a:fillRect/>
          </a:stretch>
        </p:blipFill>
        <p:spPr>
          <a:xfrm>
            <a:off x="4318000" y="964158"/>
            <a:ext cx="3352800" cy="1837774"/>
          </a:xfrm>
          <a:prstGeom prst="rect">
            <a:avLst/>
          </a:prstGeom>
        </p:spPr>
      </p:pic>
      <p:pic>
        <p:nvPicPr>
          <p:cNvPr id="6" name="Picture 5">
            <a:extLst>
              <a:ext uri="{FF2B5EF4-FFF2-40B4-BE49-F238E27FC236}">
                <a16:creationId xmlns:a16="http://schemas.microsoft.com/office/drawing/2014/main" id="{09BDC8DF-B592-9DF0-C43B-BB66E246D1AD}"/>
              </a:ext>
            </a:extLst>
          </p:cNvPr>
          <p:cNvPicPr>
            <a:picLocks noChangeAspect="1"/>
          </p:cNvPicPr>
          <p:nvPr/>
        </p:nvPicPr>
        <p:blipFill>
          <a:blip r:embed="rId5"/>
          <a:stretch>
            <a:fillRect/>
          </a:stretch>
        </p:blipFill>
        <p:spPr>
          <a:xfrm>
            <a:off x="731267" y="2986606"/>
            <a:ext cx="3220973" cy="1931158"/>
          </a:xfrm>
          <a:prstGeom prst="rect">
            <a:avLst/>
          </a:prstGeom>
        </p:spPr>
      </p:pic>
      <p:sp>
        <p:nvSpPr>
          <p:cNvPr id="7" name="Rectangle 6">
            <a:extLst>
              <a:ext uri="{FF2B5EF4-FFF2-40B4-BE49-F238E27FC236}">
                <a16:creationId xmlns:a16="http://schemas.microsoft.com/office/drawing/2014/main" id="{E5784529-6DD3-A700-FC4E-C4F983A64C30}"/>
              </a:ext>
            </a:extLst>
          </p:cNvPr>
          <p:cNvSpPr/>
          <p:nvPr/>
        </p:nvSpPr>
        <p:spPr>
          <a:xfrm>
            <a:off x="4390518" y="3219010"/>
            <a:ext cx="3776724" cy="159937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sz="1100" dirty="0">
                <a:solidFill>
                  <a:schemeClr val="bg1"/>
                </a:solidFill>
                <a:latin typeface="Roboto" panose="02000000000000000000" pitchFamily="2" charset="0"/>
                <a:ea typeface="Roboto" panose="02000000000000000000" pitchFamily="2" charset="0"/>
              </a:rPr>
              <a:t>The data is imbalanced ,So data was resampled by using SMOTE technique</a:t>
            </a: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sz="1100" b="0" i="0" dirty="0">
                <a:solidFill>
                  <a:schemeClr val="bg1"/>
                </a:solidFill>
                <a:effectLst/>
                <a:latin typeface="Roboto" panose="02000000000000000000" pitchFamily="2" charset="0"/>
                <a:ea typeface="Roboto" panose="02000000000000000000" pitchFamily="2" charset="0"/>
              </a:rPr>
              <a:t>It aims to balance class distribution by randomly increasing minority class examples by replicating them </a:t>
            </a: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sz="1100" b="0" i="0" dirty="0">
                <a:solidFill>
                  <a:schemeClr val="bg1"/>
                </a:solidFill>
                <a:effectLst/>
                <a:latin typeface="Roboto" panose="02000000000000000000" pitchFamily="2" charset="0"/>
                <a:ea typeface="Roboto" panose="02000000000000000000" pitchFamily="2" charset="0"/>
              </a:rPr>
              <a:t>SMOTE synthesis new minority instances between existing minority instances.</a:t>
            </a:r>
            <a:endParaRPr kumimoji="0" lang="en-US" altLang="en-US" sz="1100" b="0" i="0" u="none" strike="noStrike" cap="none" normalizeH="0" baseline="0" dirty="0">
              <a:ln>
                <a:noFill/>
              </a:ln>
              <a:solidFill>
                <a:schemeClr val="bg1"/>
              </a:solidFill>
              <a:effectLst/>
              <a:latin typeface="Roboto" panose="02000000000000000000" pitchFamily="2" charset="0"/>
              <a:ea typeface="Roboto" panose="02000000000000000000" pitchFamily="2" charset="0"/>
            </a:endParaRPr>
          </a:p>
          <a:p>
            <a:pPr algn="just">
              <a:lnSpc>
                <a:spcPct val="150000"/>
              </a:lnSpc>
            </a:pPr>
            <a:endParaRPr lang="en-US" sz="11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55591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E44DDD86-5EEF-D949-22F9-67AB06980118}"/>
              </a:ext>
            </a:extLst>
          </p:cNvPr>
          <p:cNvPicPr preferRelativeResize="0"/>
          <p:nvPr/>
        </p:nvPicPr>
        <p:blipFill rotWithShape="1">
          <a:blip r:embed="rId2">
            <a:alphaModFix/>
          </a:blip>
          <a:srcRect/>
          <a:stretch/>
        </p:blipFill>
        <p:spPr>
          <a:xfrm>
            <a:off x="0" y="0"/>
            <a:ext cx="9143998" cy="5143499"/>
          </a:xfrm>
          <a:prstGeom prst="rect">
            <a:avLst/>
          </a:prstGeom>
          <a:noFill/>
          <a:ln>
            <a:noFill/>
          </a:ln>
        </p:spPr>
      </p:pic>
      <p:sp>
        <p:nvSpPr>
          <p:cNvPr id="3" name="TextBox 2">
            <a:extLst>
              <a:ext uri="{FF2B5EF4-FFF2-40B4-BE49-F238E27FC236}">
                <a16:creationId xmlns:a16="http://schemas.microsoft.com/office/drawing/2014/main" id="{5A8A2745-D387-B9C3-8B33-DE14EA91BAC9}"/>
              </a:ext>
            </a:extLst>
          </p:cNvPr>
          <p:cNvSpPr txBox="1"/>
          <p:nvPr/>
        </p:nvSpPr>
        <p:spPr>
          <a:xfrm>
            <a:off x="182880" y="2343662"/>
            <a:ext cx="7101840" cy="892552"/>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sz="1200" dirty="0">
                <a:solidFill>
                  <a:schemeClr val="bg1"/>
                </a:solidFill>
                <a:latin typeface="Roboto" panose="02000000000000000000" pitchFamily="2" charset="0"/>
                <a:ea typeface="Roboto" panose="02000000000000000000" pitchFamily="2" charset="0"/>
              </a:rPr>
              <a:t>As our model is overfitting we performed  pruning the previous model</a:t>
            </a:r>
          </a:p>
          <a:p>
            <a:pPr marL="285750" indent="-285750">
              <a:buClr>
                <a:schemeClr val="bg1"/>
              </a:buClr>
              <a:buFont typeface="Wingdings" panose="05000000000000000000" pitchFamily="2" charset="2"/>
              <a:buChar char="Ø"/>
            </a:pPr>
            <a:endParaRPr lang="en-IN" dirty="0">
              <a:solidFill>
                <a:schemeClr val="bg1"/>
              </a:solidFill>
              <a:latin typeface="Roboto" panose="02000000000000000000" pitchFamily="2" charset="0"/>
              <a:ea typeface="Roboto" panose="02000000000000000000" pitchFamily="2" charset="0"/>
            </a:endParaRPr>
          </a:p>
          <a:p>
            <a:pPr marL="285750" indent="-285750">
              <a:buClr>
                <a:schemeClr val="bg1"/>
              </a:buClr>
              <a:buFont typeface="Wingdings" panose="05000000000000000000" pitchFamily="2" charset="2"/>
              <a:buChar char="Ø"/>
            </a:pPr>
            <a:r>
              <a:rPr lang="en-IN" sz="1200" dirty="0">
                <a:solidFill>
                  <a:schemeClr val="bg1"/>
                </a:solidFill>
                <a:latin typeface="Roboto" panose="02000000000000000000" pitchFamily="2" charset="0"/>
                <a:ea typeface="Roboto" panose="02000000000000000000" pitchFamily="2" charset="0"/>
              </a:rPr>
              <a:t>Since the dataset is complex we got hyperparameters using grid search cv</a:t>
            </a:r>
          </a:p>
          <a:p>
            <a:endParaRPr lang="en-IN" dirty="0"/>
          </a:p>
        </p:txBody>
      </p:sp>
      <p:sp>
        <p:nvSpPr>
          <p:cNvPr id="4" name="Rectangle 3">
            <a:extLst>
              <a:ext uri="{FF2B5EF4-FFF2-40B4-BE49-F238E27FC236}">
                <a16:creationId xmlns:a16="http://schemas.microsoft.com/office/drawing/2014/main" id="{11338809-4BC3-D7F6-1F2D-3455B545B863}"/>
              </a:ext>
            </a:extLst>
          </p:cNvPr>
          <p:cNvSpPr/>
          <p:nvPr/>
        </p:nvSpPr>
        <p:spPr>
          <a:xfrm>
            <a:off x="356998" y="3446796"/>
            <a:ext cx="4794122" cy="159937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endParaRPr lang="en-US" sz="1100" dirty="0">
              <a:solidFill>
                <a:schemeClr val="bg1"/>
              </a:solidFill>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3724C7EA-4D9E-1754-11FB-91E04F855EA0}"/>
              </a:ext>
            </a:extLst>
          </p:cNvPr>
          <p:cNvSpPr txBox="1"/>
          <p:nvPr/>
        </p:nvSpPr>
        <p:spPr>
          <a:xfrm>
            <a:off x="356998" y="3452674"/>
            <a:ext cx="4643120" cy="1587614"/>
          </a:xfrm>
          <a:prstGeom prst="rect">
            <a:avLst/>
          </a:prstGeom>
          <a:noFill/>
        </p:spPr>
        <p:txBody>
          <a:bodyPr wrap="square">
            <a:spAutoFit/>
          </a:bodyPr>
          <a:lstStyle/>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1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Criterion :</a:t>
            </a:r>
            <a:r>
              <a:rPr lang="en-US" altLang="en-US" sz="1100" dirty="0">
                <a:solidFill>
                  <a:schemeClr val="bg1"/>
                </a:solidFill>
                <a:latin typeface="Roboto" panose="02000000000000000000" pitchFamily="2" charset="0"/>
                <a:ea typeface="Roboto" panose="02000000000000000000" pitchFamily="2" charset="0"/>
              </a:rPr>
              <a:t>G</a:t>
            </a:r>
            <a:r>
              <a:rPr kumimoji="0" lang="en-US" altLang="en-US" sz="11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ini</a:t>
            </a: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1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The minimum number of samples required to split an internal node </a:t>
            </a:r>
            <a:r>
              <a:rPr lang="en-US" altLang="en-US" sz="1100" dirty="0">
                <a:solidFill>
                  <a:schemeClr val="bg1"/>
                </a:solidFill>
                <a:latin typeface="Roboto" panose="02000000000000000000" pitchFamily="2" charset="0"/>
                <a:ea typeface="Roboto" panose="02000000000000000000" pitchFamily="2" charset="0"/>
              </a:rPr>
              <a:t>are 10.</a:t>
            </a:r>
          </a:p>
          <a:p>
            <a:pPr marL="171450" indent="-171450" algn="just" eaLnBrk="0" fontAlgn="base" hangingPunct="0">
              <a:lnSpc>
                <a:spcPct val="150000"/>
              </a:lnSpc>
              <a:spcBef>
                <a:spcPct val="0"/>
              </a:spcBef>
              <a:spcAft>
                <a:spcPct val="0"/>
              </a:spcAft>
              <a:buClrTx/>
              <a:buFont typeface="Wingdings" panose="05000000000000000000" pitchFamily="2" charset="2"/>
              <a:buChar char="ü"/>
            </a:pPr>
            <a:r>
              <a:rPr kumimoji="0" lang="en-US" altLang="en-US" sz="11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The minimum number of samples required to be at a leaf node are 49.</a:t>
            </a:r>
          </a:p>
          <a:p>
            <a:pPr marL="171450" indent="-171450" algn="just" eaLnBrk="0" fontAlgn="base" hangingPunct="0">
              <a:lnSpc>
                <a:spcPct val="150000"/>
              </a:lnSpc>
              <a:spcBef>
                <a:spcPct val="0"/>
              </a:spcBef>
              <a:spcAft>
                <a:spcPct val="0"/>
              </a:spcAft>
              <a:buClrTx/>
              <a:buFont typeface="Wingdings" panose="05000000000000000000" pitchFamily="2" charset="2"/>
              <a:buChar char="ü"/>
            </a:pPr>
            <a:r>
              <a:rPr kumimoji="0" lang="en-US" altLang="en-US" sz="11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The maximum depth of the tree is 9</a:t>
            </a:r>
          </a:p>
        </p:txBody>
      </p:sp>
      <p:sp>
        <p:nvSpPr>
          <p:cNvPr id="8" name="TextBox 7">
            <a:extLst>
              <a:ext uri="{FF2B5EF4-FFF2-40B4-BE49-F238E27FC236}">
                <a16:creationId xmlns:a16="http://schemas.microsoft.com/office/drawing/2014/main" id="{0328FF3F-BDE3-2A58-EE63-F1A44FEE4FDA}"/>
              </a:ext>
            </a:extLst>
          </p:cNvPr>
          <p:cNvSpPr txBox="1"/>
          <p:nvPr/>
        </p:nvSpPr>
        <p:spPr>
          <a:xfrm>
            <a:off x="182880" y="3041686"/>
            <a:ext cx="1959482" cy="307777"/>
          </a:xfrm>
          <a:prstGeom prst="rect">
            <a:avLst/>
          </a:prstGeom>
          <a:noFill/>
        </p:spPr>
        <p:txBody>
          <a:bodyPr wrap="square" rtlCol="0">
            <a:spAutoFit/>
          </a:bodyPr>
          <a:lstStyle/>
          <a:p>
            <a:r>
              <a:rPr lang="en-IN" dirty="0">
                <a:solidFill>
                  <a:schemeClr val="bg1"/>
                </a:solidFill>
                <a:latin typeface="Roboto" panose="02000000000000000000" pitchFamily="2" charset="0"/>
                <a:ea typeface="Roboto" panose="02000000000000000000" pitchFamily="2" charset="0"/>
              </a:rPr>
              <a:t> Hyperparameters:</a:t>
            </a:r>
          </a:p>
        </p:txBody>
      </p:sp>
      <p:sp>
        <p:nvSpPr>
          <p:cNvPr id="10" name="TextBox 9">
            <a:extLst>
              <a:ext uri="{FF2B5EF4-FFF2-40B4-BE49-F238E27FC236}">
                <a16:creationId xmlns:a16="http://schemas.microsoft.com/office/drawing/2014/main" id="{33F67593-5317-EEED-11D1-92CAFDBC4DC7}"/>
              </a:ext>
            </a:extLst>
          </p:cNvPr>
          <p:cNvSpPr txBox="1"/>
          <p:nvPr/>
        </p:nvSpPr>
        <p:spPr>
          <a:xfrm>
            <a:off x="281497" y="142234"/>
            <a:ext cx="4643120" cy="2215991"/>
          </a:xfrm>
          <a:prstGeom prst="rect">
            <a:avLst/>
          </a:prstGeom>
          <a:noFill/>
        </p:spPr>
        <p:txBody>
          <a:bodyPr wrap="square" rtlCol="0">
            <a:spAutoFit/>
          </a:bodyPr>
          <a:lstStyle/>
          <a:p>
            <a:r>
              <a:rPr lang="en-IN" dirty="0">
                <a:solidFill>
                  <a:schemeClr val="bg1"/>
                </a:solidFill>
                <a:latin typeface="Roboto" panose="02000000000000000000" pitchFamily="2" charset="0"/>
                <a:ea typeface="Roboto" panose="02000000000000000000" pitchFamily="2" charset="0"/>
              </a:rPr>
              <a:t>Decision boundaries:</a:t>
            </a:r>
          </a:p>
          <a:p>
            <a:r>
              <a:rPr lang="en-IN" dirty="0">
                <a:solidFill>
                  <a:schemeClr val="bg1"/>
                </a:solidFill>
              </a:rPr>
              <a:t>   </a:t>
            </a:r>
            <a:endParaRPr lang="en-IN" sz="1200" dirty="0">
              <a:solidFill>
                <a:schemeClr val="bg1"/>
              </a:solidFill>
            </a:endParaRPr>
          </a:p>
          <a:p>
            <a:pPr marL="171450" indent="-171450">
              <a:buClr>
                <a:schemeClr val="bg1"/>
              </a:buClr>
              <a:buFont typeface="Wingdings" panose="05000000000000000000" pitchFamily="2" charset="2"/>
              <a:buChar char="ü"/>
            </a:pPr>
            <a:r>
              <a:rPr lang="en-IN" sz="1200" dirty="0">
                <a:solidFill>
                  <a:schemeClr val="bg1"/>
                </a:solidFill>
              </a:rPr>
              <a:t> loan amount requested &lt;=200037.5</a:t>
            </a:r>
          </a:p>
          <a:p>
            <a:pPr marL="171450" indent="-171450">
              <a:buClr>
                <a:schemeClr val="bg1"/>
              </a:buClr>
              <a:buFont typeface="Wingdings" panose="05000000000000000000" pitchFamily="2" charset="2"/>
              <a:buChar char="ü"/>
            </a:pPr>
            <a:r>
              <a:rPr lang="en-IN" sz="1200" dirty="0">
                <a:solidFill>
                  <a:schemeClr val="bg1"/>
                </a:solidFill>
              </a:rPr>
              <a:t> annual income &lt;=11.288</a:t>
            </a:r>
          </a:p>
          <a:p>
            <a:pPr marL="171450" indent="-171450">
              <a:buClr>
                <a:schemeClr val="bg1"/>
              </a:buClr>
              <a:buFont typeface="Wingdings" panose="05000000000000000000" pitchFamily="2" charset="2"/>
              <a:buChar char="ü"/>
            </a:pPr>
            <a:r>
              <a:rPr lang="en-IN" sz="1200" dirty="0">
                <a:solidFill>
                  <a:schemeClr val="bg1"/>
                </a:solidFill>
              </a:rPr>
              <a:t> debt to income&lt;=16.595</a:t>
            </a:r>
          </a:p>
          <a:p>
            <a:pPr marL="171450" indent="-171450">
              <a:buClr>
                <a:schemeClr val="bg1"/>
              </a:buClr>
              <a:buFont typeface="Wingdings" panose="05000000000000000000" pitchFamily="2" charset="2"/>
              <a:buChar char="ü"/>
            </a:pPr>
            <a:r>
              <a:rPr lang="en-IN" sz="1200" dirty="0">
                <a:solidFill>
                  <a:schemeClr val="bg1"/>
                </a:solidFill>
              </a:rPr>
              <a:t> income verified&lt;=0.5</a:t>
            </a:r>
          </a:p>
          <a:p>
            <a:pPr marL="171450" indent="-171450">
              <a:buClr>
                <a:schemeClr val="bg1"/>
              </a:buClr>
              <a:buFont typeface="Wingdings" panose="05000000000000000000" pitchFamily="2" charset="2"/>
              <a:buChar char="ü"/>
            </a:pPr>
            <a:r>
              <a:rPr lang="en-IN" sz="1200" dirty="0">
                <a:solidFill>
                  <a:schemeClr val="bg1"/>
                </a:solidFill>
              </a:rPr>
              <a:t> gender&lt;=0.5</a:t>
            </a:r>
          </a:p>
          <a:p>
            <a:pPr marL="171450" indent="-171450">
              <a:buClr>
                <a:schemeClr val="bg1"/>
              </a:buClr>
              <a:buFont typeface="Wingdings" panose="05000000000000000000" pitchFamily="2" charset="2"/>
              <a:buChar char="ü"/>
            </a:pPr>
            <a:r>
              <a:rPr lang="en-IN" sz="1200" dirty="0">
                <a:solidFill>
                  <a:schemeClr val="bg1"/>
                </a:solidFill>
              </a:rPr>
              <a:t> length employed&lt;=5.5</a:t>
            </a:r>
          </a:p>
          <a:p>
            <a:pPr marL="171450" indent="-171450">
              <a:buClr>
                <a:schemeClr val="bg1"/>
              </a:buClr>
              <a:buFont typeface="Wingdings" panose="05000000000000000000" pitchFamily="2" charset="2"/>
              <a:buChar char="ü"/>
            </a:pPr>
            <a:r>
              <a:rPr lang="en-IN" sz="1200" dirty="0">
                <a:solidFill>
                  <a:schemeClr val="bg1"/>
                </a:solidFill>
              </a:rPr>
              <a:t> Purpose of loan&lt;=3.5</a:t>
            </a:r>
          </a:p>
          <a:p>
            <a:pPr marL="171450" indent="-171450">
              <a:buClr>
                <a:schemeClr val="bg1"/>
              </a:buClr>
              <a:buFont typeface="Wingdings" panose="05000000000000000000" pitchFamily="2" charset="2"/>
              <a:buChar char="ü"/>
            </a:pPr>
            <a:r>
              <a:rPr lang="en-IN" sz="1200" dirty="0">
                <a:solidFill>
                  <a:schemeClr val="bg1"/>
                </a:solidFill>
              </a:rPr>
              <a:t>Months since delinquency&lt;=34.5</a:t>
            </a:r>
          </a:p>
          <a:p>
            <a:endParaRPr lang="en-IN" dirty="0">
              <a:solidFill>
                <a:schemeClr val="bg1"/>
              </a:solidFill>
            </a:endParaRPr>
          </a:p>
        </p:txBody>
      </p:sp>
      <p:sp>
        <p:nvSpPr>
          <p:cNvPr id="11" name="Rectangle 10">
            <a:extLst>
              <a:ext uri="{FF2B5EF4-FFF2-40B4-BE49-F238E27FC236}">
                <a16:creationId xmlns:a16="http://schemas.microsoft.com/office/drawing/2014/main" id="{7A6EF9B9-98E8-5A78-FED1-8EA6790B4202}"/>
              </a:ext>
            </a:extLst>
          </p:cNvPr>
          <p:cNvSpPr/>
          <p:nvPr/>
        </p:nvSpPr>
        <p:spPr>
          <a:xfrm>
            <a:off x="356998" y="600038"/>
            <a:ext cx="4794122" cy="159937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endParaRPr lang="en-US" sz="11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53129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1B714AFE-B7CA-3AB1-42E0-FE09CBA95E49}"/>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3" name="Picture 2">
            <a:extLst>
              <a:ext uri="{FF2B5EF4-FFF2-40B4-BE49-F238E27FC236}">
                <a16:creationId xmlns:a16="http://schemas.microsoft.com/office/drawing/2014/main" id="{A4B1F6B7-0225-09B6-2370-B014166BB8D7}"/>
              </a:ext>
            </a:extLst>
          </p:cNvPr>
          <p:cNvPicPr>
            <a:picLocks noChangeAspect="1"/>
          </p:cNvPicPr>
          <p:nvPr/>
        </p:nvPicPr>
        <p:blipFill>
          <a:blip r:embed="rId3"/>
          <a:stretch>
            <a:fillRect/>
          </a:stretch>
        </p:blipFill>
        <p:spPr>
          <a:xfrm>
            <a:off x="784034" y="720462"/>
            <a:ext cx="3362188" cy="1851287"/>
          </a:xfrm>
          <a:prstGeom prst="rect">
            <a:avLst/>
          </a:prstGeom>
        </p:spPr>
      </p:pic>
      <p:pic>
        <p:nvPicPr>
          <p:cNvPr id="4" name="Picture 3">
            <a:extLst>
              <a:ext uri="{FF2B5EF4-FFF2-40B4-BE49-F238E27FC236}">
                <a16:creationId xmlns:a16="http://schemas.microsoft.com/office/drawing/2014/main" id="{27362DF3-AD80-0D93-EC4C-3827BEA501AA}"/>
              </a:ext>
            </a:extLst>
          </p:cNvPr>
          <p:cNvPicPr>
            <a:picLocks noChangeAspect="1"/>
          </p:cNvPicPr>
          <p:nvPr/>
        </p:nvPicPr>
        <p:blipFill>
          <a:blip r:embed="rId4"/>
          <a:stretch>
            <a:fillRect/>
          </a:stretch>
        </p:blipFill>
        <p:spPr>
          <a:xfrm>
            <a:off x="784034" y="2966517"/>
            <a:ext cx="3362188" cy="1782215"/>
          </a:xfrm>
          <a:prstGeom prst="rect">
            <a:avLst/>
          </a:prstGeom>
        </p:spPr>
      </p:pic>
      <p:pic>
        <p:nvPicPr>
          <p:cNvPr id="5" name="Picture 4">
            <a:extLst>
              <a:ext uri="{FF2B5EF4-FFF2-40B4-BE49-F238E27FC236}">
                <a16:creationId xmlns:a16="http://schemas.microsoft.com/office/drawing/2014/main" id="{54178AC6-9CEE-5C9A-9392-47BDBBDCBE15}"/>
              </a:ext>
            </a:extLst>
          </p:cNvPr>
          <p:cNvPicPr>
            <a:picLocks noChangeAspect="1"/>
          </p:cNvPicPr>
          <p:nvPr/>
        </p:nvPicPr>
        <p:blipFill>
          <a:blip r:embed="rId5"/>
          <a:stretch>
            <a:fillRect/>
          </a:stretch>
        </p:blipFill>
        <p:spPr>
          <a:xfrm>
            <a:off x="4663440" y="680720"/>
            <a:ext cx="3250364" cy="1891029"/>
          </a:xfrm>
          <a:prstGeom prst="rect">
            <a:avLst/>
          </a:prstGeom>
        </p:spPr>
      </p:pic>
      <p:sp>
        <p:nvSpPr>
          <p:cNvPr id="6" name="TextBox 5">
            <a:extLst>
              <a:ext uri="{FF2B5EF4-FFF2-40B4-BE49-F238E27FC236}">
                <a16:creationId xmlns:a16="http://schemas.microsoft.com/office/drawing/2014/main" id="{17AB8790-1016-514C-83F7-B0B2A38A2815}"/>
              </a:ext>
            </a:extLst>
          </p:cNvPr>
          <p:cNvSpPr txBox="1"/>
          <p:nvPr/>
        </p:nvSpPr>
        <p:spPr>
          <a:xfrm>
            <a:off x="579120" y="172720"/>
            <a:ext cx="2326640" cy="307777"/>
          </a:xfrm>
          <a:prstGeom prst="rect">
            <a:avLst/>
          </a:prstGeom>
          <a:noFill/>
        </p:spPr>
        <p:txBody>
          <a:bodyPr wrap="square" rtlCol="0">
            <a:spAutoFit/>
          </a:bodyPr>
          <a:lstStyle/>
          <a:p>
            <a:r>
              <a:rPr lang="en-IN" dirty="0">
                <a:solidFill>
                  <a:schemeClr val="bg1"/>
                </a:solidFill>
              </a:rPr>
              <a:t>Model 3 (after pruning)</a:t>
            </a:r>
          </a:p>
        </p:txBody>
      </p:sp>
      <p:sp>
        <p:nvSpPr>
          <p:cNvPr id="8" name="TextBox 7">
            <a:extLst>
              <a:ext uri="{FF2B5EF4-FFF2-40B4-BE49-F238E27FC236}">
                <a16:creationId xmlns:a16="http://schemas.microsoft.com/office/drawing/2014/main" id="{364F7887-9514-FCBC-2371-545F23B55FDE}"/>
              </a:ext>
            </a:extLst>
          </p:cNvPr>
          <p:cNvSpPr txBox="1"/>
          <p:nvPr/>
        </p:nvSpPr>
        <p:spPr>
          <a:xfrm>
            <a:off x="4930256" y="2986634"/>
            <a:ext cx="2336800" cy="1415772"/>
          </a:xfrm>
          <a:prstGeom prst="rect">
            <a:avLst/>
          </a:prstGeom>
          <a:noFill/>
        </p:spPr>
        <p:txBody>
          <a:bodyPr wrap="square" rtlCol="0">
            <a:spAutoFit/>
          </a:bodyPr>
          <a:lstStyle/>
          <a:p>
            <a:pPr>
              <a:buClr>
                <a:schemeClr val="bg1"/>
              </a:buClr>
            </a:pPr>
            <a:r>
              <a:rPr lang="en-IN" sz="1600" dirty="0">
                <a:solidFill>
                  <a:schemeClr val="bg1"/>
                </a:solidFill>
                <a:latin typeface="Roboto" panose="02000000000000000000" pitchFamily="2" charset="0"/>
                <a:ea typeface="Roboto" panose="02000000000000000000" pitchFamily="2" charset="0"/>
              </a:rPr>
              <a:t>Final model –</a:t>
            </a:r>
          </a:p>
          <a:p>
            <a:pPr lvl="2">
              <a:buClr>
                <a:schemeClr val="bg1"/>
              </a:buClr>
            </a:pPr>
            <a:r>
              <a:rPr lang="en-IN" dirty="0">
                <a:solidFill>
                  <a:schemeClr val="bg1"/>
                </a:solidFill>
                <a:latin typeface="Roboto" panose="02000000000000000000" pitchFamily="2" charset="0"/>
                <a:ea typeface="Roboto" panose="02000000000000000000" pitchFamily="2" charset="0"/>
              </a:rPr>
              <a:t>Accuracy:46</a:t>
            </a:r>
          </a:p>
          <a:p>
            <a:pPr lvl="2">
              <a:buClr>
                <a:schemeClr val="bg1"/>
              </a:buClr>
            </a:pPr>
            <a:r>
              <a:rPr lang="en-IN" dirty="0">
                <a:solidFill>
                  <a:schemeClr val="bg1"/>
                </a:solidFill>
                <a:latin typeface="Roboto" panose="02000000000000000000" pitchFamily="2" charset="0"/>
                <a:ea typeface="Roboto" panose="02000000000000000000" pitchFamily="2" charset="0"/>
              </a:rPr>
              <a:t>Precision:48</a:t>
            </a:r>
          </a:p>
          <a:p>
            <a:pPr lvl="2">
              <a:buClr>
                <a:schemeClr val="bg1"/>
              </a:buClr>
            </a:pPr>
            <a:r>
              <a:rPr lang="en-IN" dirty="0">
                <a:solidFill>
                  <a:schemeClr val="bg1"/>
                </a:solidFill>
                <a:latin typeface="Roboto" panose="02000000000000000000" pitchFamily="2" charset="0"/>
                <a:ea typeface="Roboto" panose="02000000000000000000" pitchFamily="2" charset="0"/>
              </a:rPr>
              <a:t>Recall:43</a:t>
            </a:r>
          </a:p>
          <a:p>
            <a:pPr lvl="2">
              <a:buClr>
                <a:schemeClr val="bg1"/>
              </a:buClr>
            </a:pPr>
            <a:r>
              <a:rPr lang="en-IN" dirty="0">
                <a:solidFill>
                  <a:schemeClr val="bg1"/>
                </a:solidFill>
                <a:latin typeface="Roboto" panose="02000000000000000000" pitchFamily="2" charset="0"/>
                <a:ea typeface="Roboto" panose="02000000000000000000" pitchFamily="2" charset="0"/>
              </a:rPr>
              <a:t>F1score:45</a:t>
            </a:r>
          </a:p>
          <a:p>
            <a:pPr lvl="2"/>
            <a:r>
              <a:rPr lang="en-IN" dirty="0">
                <a:solidFill>
                  <a:schemeClr val="bg1"/>
                </a:solidFill>
                <a:latin typeface="Roboto" panose="02000000000000000000" pitchFamily="2" charset="0"/>
                <a:ea typeface="Roboto" panose="02000000000000000000" pitchFamily="2" charset="0"/>
              </a:rPr>
              <a:t>Cross validation score:46</a:t>
            </a:r>
          </a:p>
        </p:txBody>
      </p:sp>
      <p:sp>
        <p:nvSpPr>
          <p:cNvPr id="11" name="Rectangle 10">
            <a:extLst>
              <a:ext uri="{FF2B5EF4-FFF2-40B4-BE49-F238E27FC236}">
                <a16:creationId xmlns:a16="http://schemas.microsoft.com/office/drawing/2014/main" id="{67BCA0C5-E869-DC68-06BB-54D84D435587}"/>
              </a:ext>
            </a:extLst>
          </p:cNvPr>
          <p:cNvSpPr/>
          <p:nvPr/>
        </p:nvSpPr>
        <p:spPr>
          <a:xfrm>
            <a:off x="4838816" y="2986634"/>
            <a:ext cx="2519680" cy="148590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23258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0FB28A1E-9318-CA56-9819-615E2A961434}"/>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sp>
        <p:nvSpPr>
          <p:cNvPr id="6" name="TextBox 5">
            <a:extLst>
              <a:ext uri="{FF2B5EF4-FFF2-40B4-BE49-F238E27FC236}">
                <a16:creationId xmlns:a16="http://schemas.microsoft.com/office/drawing/2014/main" id="{242557CE-6CC0-46D2-E8CB-94A8FB9A89A2}"/>
              </a:ext>
            </a:extLst>
          </p:cNvPr>
          <p:cNvSpPr txBox="1"/>
          <p:nvPr/>
        </p:nvSpPr>
        <p:spPr>
          <a:xfrm>
            <a:off x="711200" y="45245"/>
            <a:ext cx="6715760" cy="1046440"/>
          </a:xfrm>
          <a:prstGeom prst="rect">
            <a:avLst/>
          </a:prstGeom>
          <a:noFill/>
        </p:spPr>
        <p:txBody>
          <a:bodyPr wrap="square" rtlCol="0">
            <a:spAutoFit/>
          </a:bodyPr>
          <a:lstStyle/>
          <a:p>
            <a:r>
              <a:rPr lang="en-IN" dirty="0">
                <a:solidFill>
                  <a:schemeClr val="bg1"/>
                </a:solidFill>
                <a:latin typeface="Roboto" panose="02000000000000000000" pitchFamily="2" charset="0"/>
                <a:ea typeface="Roboto" panose="02000000000000000000" pitchFamily="2" charset="0"/>
              </a:rPr>
              <a:t>Final model(using oversampling):</a:t>
            </a:r>
          </a:p>
          <a:p>
            <a:endParaRPr lang="en-IN" sz="1200" dirty="0">
              <a:solidFill>
                <a:schemeClr val="bg1"/>
              </a:solidFill>
              <a:latin typeface="Roboto" panose="02000000000000000000" pitchFamily="2" charset="0"/>
              <a:ea typeface="Roboto" panose="02000000000000000000" pitchFamily="2" charset="0"/>
            </a:endParaRPr>
          </a:p>
          <a:p>
            <a:pPr marL="171450" indent="-171450">
              <a:buClr>
                <a:schemeClr val="bg1"/>
              </a:buClr>
              <a:buFont typeface="Wingdings" panose="05000000000000000000" pitchFamily="2" charset="2"/>
              <a:buChar char="Ø"/>
            </a:pPr>
            <a:r>
              <a:rPr lang="en-IN" sz="1200" dirty="0">
                <a:solidFill>
                  <a:schemeClr val="bg1"/>
                </a:solidFill>
                <a:latin typeface="Roboto" panose="02000000000000000000" pitchFamily="2" charset="0"/>
                <a:ea typeface="Roboto" panose="02000000000000000000" pitchFamily="2" charset="0"/>
              </a:rPr>
              <a:t>We trained the model using only the correlated features in the training data they are -----&gt;   loan amount requested , purpose of loan, debt to income ,income verified ,inquiries last 6months</a:t>
            </a:r>
          </a:p>
          <a:p>
            <a:pPr marL="171450" indent="-171450">
              <a:buClr>
                <a:schemeClr val="bg1"/>
              </a:buClr>
              <a:buFont typeface="Wingdings" panose="05000000000000000000" pitchFamily="2" charset="2"/>
              <a:buChar char="Ø"/>
            </a:pPr>
            <a:r>
              <a:rPr lang="en-IN" sz="1200" dirty="0">
                <a:solidFill>
                  <a:schemeClr val="bg1"/>
                </a:solidFill>
                <a:latin typeface="Roboto" panose="02000000000000000000" pitchFamily="2" charset="0"/>
                <a:ea typeface="Roboto" panose="02000000000000000000" pitchFamily="2" charset="0"/>
              </a:rPr>
              <a:t>We are getting the best accuracy with this model.</a:t>
            </a:r>
          </a:p>
        </p:txBody>
      </p:sp>
      <p:sp>
        <p:nvSpPr>
          <p:cNvPr id="7" name="Rectangle 6">
            <a:extLst>
              <a:ext uri="{FF2B5EF4-FFF2-40B4-BE49-F238E27FC236}">
                <a16:creationId xmlns:a16="http://schemas.microsoft.com/office/drawing/2014/main" id="{EA32B74D-02BB-60C3-0EEF-171B0D852BD6}"/>
              </a:ext>
            </a:extLst>
          </p:cNvPr>
          <p:cNvSpPr/>
          <p:nvPr/>
        </p:nvSpPr>
        <p:spPr>
          <a:xfrm>
            <a:off x="5204084" y="3224871"/>
            <a:ext cx="2832476" cy="148590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bg1"/>
              </a:solidFill>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C5089574-4B85-10F7-3222-0C37B0D3B5C8}"/>
              </a:ext>
            </a:extLst>
          </p:cNvPr>
          <p:cNvSpPr txBox="1"/>
          <p:nvPr/>
        </p:nvSpPr>
        <p:spPr>
          <a:xfrm>
            <a:off x="5269418" y="3236207"/>
            <a:ext cx="2832476" cy="1415772"/>
          </a:xfrm>
          <a:prstGeom prst="rect">
            <a:avLst/>
          </a:prstGeom>
          <a:noFill/>
        </p:spPr>
        <p:txBody>
          <a:bodyPr wrap="square">
            <a:spAutoFit/>
          </a:bodyPr>
          <a:lstStyle/>
          <a:p>
            <a:pPr>
              <a:buClr>
                <a:schemeClr val="bg1"/>
              </a:buClr>
            </a:pPr>
            <a:r>
              <a:rPr lang="en-IN" sz="1600" dirty="0">
                <a:solidFill>
                  <a:schemeClr val="bg1"/>
                </a:solidFill>
                <a:latin typeface="Roboto" panose="02000000000000000000" pitchFamily="2" charset="0"/>
                <a:ea typeface="Roboto" panose="02000000000000000000" pitchFamily="2" charset="0"/>
              </a:rPr>
              <a:t>Final model –</a:t>
            </a:r>
          </a:p>
          <a:p>
            <a:pPr marL="285750" lvl="2" indent="-285750">
              <a:buClr>
                <a:schemeClr val="bg1"/>
              </a:buClr>
              <a:buFont typeface="Wingdings" panose="05000000000000000000" pitchFamily="2" charset="2"/>
              <a:buChar char="ü"/>
            </a:pPr>
            <a:r>
              <a:rPr lang="en-IN" dirty="0">
                <a:solidFill>
                  <a:schemeClr val="bg1"/>
                </a:solidFill>
                <a:latin typeface="Roboto" panose="02000000000000000000" pitchFamily="2" charset="0"/>
                <a:ea typeface="Roboto" panose="02000000000000000000" pitchFamily="2" charset="0"/>
              </a:rPr>
              <a:t>Accuracy:75</a:t>
            </a:r>
          </a:p>
          <a:p>
            <a:pPr marL="285750" lvl="2" indent="-285750">
              <a:buClr>
                <a:schemeClr val="bg1"/>
              </a:buClr>
              <a:buFont typeface="Wingdings" panose="05000000000000000000" pitchFamily="2" charset="2"/>
              <a:buChar char="ü"/>
            </a:pPr>
            <a:r>
              <a:rPr lang="en-IN" dirty="0">
                <a:solidFill>
                  <a:schemeClr val="bg1"/>
                </a:solidFill>
                <a:latin typeface="Roboto" panose="02000000000000000000" pitchFamily="2" charset="0"/>
                <a:ea typeface="Roboto" panose="02000000000000000000" pitchFamily="2" charset="0"/>
              </a:rPr>
              <a:t>Precision:77</a:t>
            </a:r>
          </a:p>
          <a:p>
            <a:pPr marL="285750" lvl="2" indent="-285750">
              <a:buClr>
                <a:schemeClr val="bg1"/>
              </a:buClr>
              <a:buFont typeface="Wingdings" panose="05000000000000000000" pitchFamily="2" charset="2"/>
              <a:buChar char="ü"/>
            </a:pPr>
            <a:r>
              <a:rPr lang="en-IN" dirty="0">
                <a:solidFill>
                  <a:schemeClr val="bg1"/>
                </a:solidFill>
                <a:latin typeface="Roboto" panose="02000000000000000000" pitchFamily="2" charset="0"/>
                <a:ea typeface="Roboto" panose="02000000000000000000" pitchFamily="2" charset="0"/>
              </a:rPr>
              <a:t>Recall:74</a:t>
            </a:r>
          </a:p>
          <a:p>
            <a:pPr marL="285750" lvl="2" indent="-285750">
              <a:buClr>
                <a:schemeClr val="bg1"/>
              </a:buClr>
              <a:buFont typeface="Wingdings" panose="05000000000000000000" pitchFamily="2" charset="2"/>
              <a:buChar char="ü"/>
            </a:pPr>
            <a:r>
              <a:rPr lang="en-IN" dirty="0">
                <a:solidFill>
                  <a:schemeClr val="bg1"/>
                </a:solidFill>
                <a:latin typeface="Roboto" panose="02000000000000000000" pitchFamily="2" charset="0"/>
                <a:ea typeface="Roboto" panose="02000000000000000000" pitchFamily="2" charset="0"/>
              </a:rPr>
              <a:t>F1score:76</a:t>
            </a:r>
          </a:p>
          <a:p>
            <a:pPr marL="285750" lvl="2" indent="-285750">
              <a:buClr>
                <a:schemeClr val="bg1"/>
              </a:buClr>
              <a:buFont typeface="Wingdings" panose="05000000000000000000" pitchFamily="2" charset="2"/>
              <a:buChar char="ü"/>
            </a:pPr>
            <a:r>
              <a:rPr lang="en-IN" dirty="0">
                <a:solidFill>
                  <a:schemeClr val="bg1"/>
                </a:solidFill>
                <a:latin typeface="Roboto" panose="02000000000000000000" pitchFamily="2" charset="0"/>
                <a:ea typeface="Roboto" panose="02000000000000000000" pitchFamily="2" charset="0"/>
              </a:rPr>
              <a:t>Cross validation score:62</a:t>
            </a:r>
          </a:p>
        </p:txBody>
      </p:sp>
      <p:pic>
        <p:nvPicPr>
          <p:cNvPr id="11" name="Picture 10">
            <a:extLst>
              <a:ext uri="{FF2B5EF4-FFF2-40B4-BE49-F238E27FC236}">
                <a16:creationId xmlns:a16="http://schemas.microsoft.com/office/drawing/2014/main" id="{AE5497CF-D5D6-3701-1528-F7B0ADD6DE0D}"/>
              </a:ext>
            </a:extLst>
          </p:cNvPr>
          <p:cNvPicPr>
            <a:picLocks noChangeAspect="1"/>
          </p:cNvPicPr>
          <p:nvPr/>
        </p:nvPicPr>
        <p:blipFill>
          <a:blip r:embed="rId3"/>
          <a:stretch>
            <a:fillRect/>
          </a:stretch>
        </p:blipFill>
        <p:spPr>
          <a:xfrm>
            <a:off x="4863909" y="1066801"/>
            <a:ext cx="3568891" cy="1985749"/>
          </a:xfrm>
          <a:prstGeom prst="rect">
            <a:avLst/>
          </a:prstGeom>
        </p:spPr>
      </p:pic>
      <p:pic>
        <p:nvPicPr>
          <p:cNvPr id="15" name="Picture 14">
            <a:extLst>
              <a:ext uri="{FF2B5EF4-FFF2-40B4-BE49-F238E27FC236}">
                <a16:creationId xmlns:a16="http://schemas.microsoft.com/office/drawing/2014/main" id="{172E33A5-2040-3315-DA71-856308DB0113}"/>
              </a:ext>
            </a:extLst>
          </p:cNvPr>
          <p:cNvPicPr>
            <a:picLocks noChangeAspect="1"/>
          </p:cNvPicPr>
          <p:nvPr/>
        </p:nvPicPr>
        <p:blipFill>
          <a:blip r:embed="rId4"/>
          <a:stretch>
            <a:fillRect/>
          </a:stretch>
        </p:blipFill>
        <p:spPr>
          <a:xfrm>
            <a:off x="817597" y="3182117"/>
            <a:ext cx="3568892" cy="1831816"/>
          </a:xfrm>
          <a:prstGeom prst="rect">
            <a:avLst/>
          </a:prstGeom>
        </p:spPr>
      </p:pic>
      <p:pic>
        <p:nvPicPr>
          <p:cNvPr id="17" name="Picture 16">
            <a:extLst>
              <a:ext uri="{FF2B5EF4-FFF2-40B4-BE49-F238E27FC236}">
                <a16:creationId xmlns:a16="http://schemas.microsoft.com/office/drawing/2014/main" id="{A4EAD236-A1FA-8579-FB83-4D3D23933CA7}"/>
              </a:ext>
            </a:extLst>
          </p:cNvPr>
          <p:cNvPicPr>
            <a:picLocks noChangeAspect="1"/>
          </p:cNvPicPr>
          <p:nvPr/>
        </p:nvPicPr>
        <p:blipFill>
          <a:blip r:embed="rId5"/>
          <a:stretch>
            <a:fillRect/>
          </a:stretch>
        </p:blipFill>
        <p:spPr>
          <a:xfrm>
            <a:off x="817597" y="1066802"/>
            <a:ext cx="3568892" cy="1985749"/>
          </a:xfrm>
          <a:prstGeom prst="rect">
            <a:avLst/>
          </a:prstGeom>
        </p:spPr>
      </p:pic>
    </p:spTree>
    <p:extLst>
      <p:ext uri="{BB962C8B-B14F-4D97-AF65-F5344CB8AC3E}">
        <p14:creationId xmlns:p14="http://schemas.microsoft.com/office/powerpoint/2010/main" val="2085030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1FA75BA8-8762-9D2C-7B83-A4C23126455D}"/>
              </a:ext>
            </a:extLst>
          </p:cNvPr>
          <p:cNvPicPr preferRelativeResize="0"/>
          <p:nvPr/>
        </p:nvPicPr>
        <p:blipFill rotWithShape="1">
          <a:blip r:embed="rId2">
            <a:alphaModFix/>
          </a:blip>
          <a:srcRect/>
          <a:stretch/>
        </p:blipFill>
        <p:spPr>
          <a:xfrm>
            <a:off x="0" y="0"/>
            <a:ext cx="9143998" cy="5143499"/>
          </a:xfrm>
          <a:prstGeom prst="rect">
            <a:avLst/>
          </a:prstGeom>
          <a:noFill/>
          <a:ln>
            <a:noFill/>
          </a:ln>
        </p:spPr>
      </p:pic>
      <p:sp>
        <p:nvSpPr>
          <p:cNvPr id="4" name="TextBox 3">
            <a:extLst>
              <a:ext uri="{FF2B5EF4-FFF2-40B4-BE49-F238E27FC236}">
                <a16:creationId xmlns:a16="http://schemas.microsoft.com/office/drawing/2014/main" id="{3925C26A-0E3D-29D9-F12C-8868F0B19167}"/>
              </a:ext>
            </a:extLst>
          </p:cNvPr>
          <p:cNvSpPr txBox="1"/>
          <p:nvPr/>
        </p:nvSpPr>
        <p:spPr>
          <a:xfrm>
            <a:off x="259080" y="418237"/>
            <a:ext cx="1991360" cy="307777"/>
          </a:xfrm>
          <a:prstGeom prst="rect">
            <a:avLst/>
          </a:prstGeom>
          <a:noFill/>
        </p:spPr>
        <p:txBody>
          <a:bodyPr wrap="square">
            <a:spAutoFit/>
          </a:bodyPr>
          <a:lstStyle/>
          <a:p>
            <a:r>
              <a:rPr lang="en-US" dirty="0">
                <a:solidFill>
                  <a:schemeClr val="bg1"/>
                </a:solidFill>
                <a:latin typeface="Roboto" panose="02000000000000000000" pitchFamily="2" charset="0"/>
                <a:ea typeface="Roboto" panose="02000000000000000000" pitchFamily="2" charset="0"/>
                <a:cs typeface="Calibri" panose="020F0502020204030204" pitchFamily="34" charset="0"/>
              </a:rPr>
              <a:t>Client/End-user needs</a:t>
            </a:r>
          </a:p>
        </p:txBody>
      </p:sp>
      <p:sp>
        <p:nvSpPr>
          <p:cNvPr id="6" name="TextBox 5">
            <a:extLst>
              <a:ext uri="{FF2B5EF4-FFF2-40B4-BE49-F238E27FC236}">
                <a16:creationId xmlns:a16="http://schemas.microsoft.com/office/drawing/2014/main" id="{62505FBD-9D17-2510-B1C4-905D03C426A6}"/>
              </a:ext>
            </a:extLst>
          </p:cNvPr>
          <p:cNvSpPr txBox="1"/>
          <p:nvPr/>
        </p:nvSpPr>
        <p:spPr>
          <a:xfrm>
            <a:off x="259080" y="894081"/>
            <a:ext cx="7513320" cy="2277547"/>
          </a:xfrm>
          <a:prstGeom prst="rect">
            <a:avLst/>
          </a:prstGeom>
          <a:noFill/>
        </p:spPr>
        <p:txBody>
          <a:bodyPr wrap="square">
            <a:spAutoFit/>
          </a:bodyPr>
          <a:lstStyle/>
          <a:p>
            <a:pPr marL="285750" indent="-2857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cs typeface="Calibri" panose="020F0502020204030204" pitchFamily="34" charset="0"/>
              </a:rPr>
              <a:t>The technical requirements that the client need to meet are Python with  numpy ,pandas, matplotlib, seaborn and </a:t>
            </a:r>
            <a:r>
              <a:rPr lang="en-US" sz="1200" dirty="0" err="1">
                <a:solidFill>
                  <a:schemeClr val="bg1"/>
                </a:solidFill>
                <a:latin typeface="Roboto" panose="02000000000000000000" pitchFamily="2" charset="0"/>
                <a:ea typeface="Roboto" panose="02000000000000000000" pitchFamily="2" charset="0"/>
                <a:cs typeface="Calibri" panose="020F0502020204030204" pitchFamily="34" charset="0"/>
              </a:rPr>
              <a:t>sk_learn</a:t>
            </a:r>
            <a:r>
              <a:rPr lang="en-US" sz="1200" dirty="0">
                <a:solidFill>
                  <a:schemeClr val="bg1"/>
                </a:solidFill>
                <a:latin typeface="Roboto" panose="02000000000000000000" pitchFamily="2" charset="0"/>
                <a:ea typeface="Roboto" panose="02000000000000000000" pitchFamily="2" charset="0"/>
                <a:cs typeface="Calibri" panose="020F0502020204030204" pitchFamily="34" charset="0"/>
              </a:rPr>
              <a:t> libraries.</a:t>
            </a:r>
          </a:p>
          <a:p>
            <a:pPr marL="285750" indent="-2857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cs typeface="Calibri" panose="020F0502020204030204" pitchFamily="34" charset="0"/>
              </a:rPr>
              <a:t>The files which are needed for the client are Model Data, Code file(Jupyter Notebook) and presentation report.</a:t>
            </a:r>
          </a:p>
          <a:p>
            <a:pPr marL="285750" indent="-2857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cs typeface="Calibri" panose="020F0502020204030204" pitchFamily="34" charset="0"/>
              </a:rPr>
              <a:t>The client needs to drop the irrelevant features initially and then new features must be derived from the features with uncleaned data.</a:t>
            </a:r>
          </a:p>
          <a:p>
            <a:pPr marL="285750" indent="-2857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cs typeface="Calibri" panose="020F0502020204030204" pitchFamily="34" charset="0"/>
              </a:rPr>
              <a:t>The client can know that the model is performing well on new data points by checking the accuracy on test data.</a:t>
            </a:r>
          </a:p>
        </p:txBody>
      </p:sp>
      <p:sp>
        <p:nvSpPr>
          <p:cNvPr id="8" name="TextBox 7">
            <a:extLst>
              <a:ext uri="{FF2B5EF4-FFF2-40B4-BE49-F238E27FC236}">
                <a16:creationId xmlns:a16="http://schemas.microsoft.com/office/drawing/2014/main" id="{93377CEF-096D-4700-F5EA-7625022E3E46}"/>
              </a:ext>
            </a:extLst>
          </p:cNvPr>
          <p:cNvSpPr txBox="1"/>
          <p:nvPr/>
        </p:nvSpPr>
        <p:spPr>
          <a:xfrm>
            <a:off x="345440" y="3199986"/>
            <a:ext cx="3810000" cy="307777"/>
          </a:xfrm>
          <a:prstGeom prst="rect">
            <a:avLst/>
          </a:prstGeom>
          <a:noFill/>
        </p:spPr>
        <p:txBody>
          <a:bodyPr wrap="square" rtlCol="0">
            <a:spAutoFit/>
          </a:bodyPr>
          <a:lstStyle/>
          <a:p>
            <a:r>
              <a:rPr lang="en-IN" dirty="0">
                <a:solidFill>
                  <a:schemeClr val="bg1"/>
                </a:solidFill>
              </a:rPr>
              <a:t>Model performance using different algorithms</a:t>
            </a:r>
          </a:p>
        </p:txBody>
      </p:sp>
      <p:sp>
        <p:nvSpPr>
          <p:cNvPr id="9" name="TextBox 8">
            <a:extLst>
              <a:ext uri="{FF2B5EF4-FFF2-40B4-BE49-F238E27FC236}">
                <a16:creationId xmlns:a16="http://schemas.microsoft.com/office/drawing/2014/main" id="{1F349063-7702-1755-743A-DAF8B25FC8EA}"/>
              </a:ext>
            </a:extLst>
          </p:cNvPr>
          <p:cNvSpPr txBox="1"/>
          <p:nvPr/>
        </p:nvSpPr>
        <p:spPr>
          <a:xfrm>
            <a:off x="477520" y="3688080"/>
            <a:ext cx="4094480" cy="954107"/>
          </a:xfrm>
          <a:prstGeom prst="rect">
            <a:avLst/>
          </a:prstGeom>
          <a:noFill/>
        </p:spPr>
        <p:txBody>
          <a:bodyPr wrap="square" rtlCol="0">
            <a:spAutoFit/>
          </a:bodyPr>
          <a:lstStyle/>
          <a:p>
            <a:r>
              <a:rPr lang="en-IN" dirty="0">
                <a:solidFill>
                  <a:schemeClr val="bg1"/>
                </a:solidFill>
              </a:rPr>
              <a:t>Accuracy:</a:t>
            </a:r>
          </a:p>
          <a:p>
            <a:r>
              <a:rPr lang="en-IN" dirty="0">
                <a:solidFill>
                  <a:schemeClr val="bg1"/>
                </a:solidFill>
              </a:rPr>
              <a:t>   Random forest:47</a:t>
            </a:r>
          </a:p>
          <a:p>
            <a:r>
              <a:rPr lang="en-IN" dirty="0">
                <a:solidFill>
                  <a:schemeClr val="bg1"/>
                </a:solidFill>
              </a:rPr>
              <a:t>   KNN:37</a:t>
            </a:r>
          </a:p>
          <a:p>
            <a:r>
              <a:rPr lang="en-IN" dirty="0">
                <a:solidFill>
                  <a:schemeClr val="bg1"/>
                </a:solidFill>
              </a:rPr>
              <a:t>   Logistic regression:47</a:t>
            </a:r>
          </a:p>
        </p:txBody>
      </p:sp>
    </p:spTree>
    <p:extLst>
      <p:ext uri="{BB962C8B-B14F-4D97-AF65-F5344CB8AC3E}">
        <p14:creationId xmlns:p14="http://schemas.microsoft.com/office/powerpoint/2010/main" val="4052128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BB83D4D-A695-267E-5681-F88C7ED70D14}"/>
              </a:ext>
            </a:extLst>
          </p:cNvPr>
          <p:cNvPicPr preferRelativeResize="0"/>
          <p:nvPr/>
        </p:nvPicPr>
        <p:blipFill rotWithShape="1">
          <a:blip r:embed="rId2">
            <a:alphaModFix/>
          </a:blip>
          <a:srcRect/>
          <a:stretch/>
        </p:blipFill>
        <p:spPr>
          <a:xfrm>
            <a:off x="0" y="0"/>
            <a:ext cx="9143998" cy="5143499"/>
          </a:xfrm>
          <a:prstGeom prst="rect">
            <a:avLst/>
          </a:prstGeom>
          <a:noFill/>
          <a:ln>
            <a:noFill/>
          </a:ln>
        </p:spPr>
      </p:pic>
      <p:graphicFrame>
        <p:nvGraphicFramePr>
          <p:cNvPr id="3" name="Table 2">
            <a:extLst>
              <a:ext uri="{FF2B5EF4-FFF2-40B4-BE49-F238E27FC236}">
                <a16:creationId xmlns:a16="http://schemas.microsoft.com/office/drawing/2014/main" id="{3A1F7248-E520-ABA6-92CA-7A71DCE441C9}"/>
              </a:ext>
            </a:extLst>
          </p:cNvPr>
          <p:cNvGraphicFramePr>
            <a:graphicFrameLocks noGrp="1"/>
          </p:cNvGraphicFramePr>
          <p:nvPr>
            <p:extLst>
              <p:ext uri="{D42A27DB-BD31-4B8C-83A1-F6EECF244321}">
                <p14:modId xmlns:p14="http://schemas.microsoft.com/office/powerpoint/2010/main" val="3520073377"/>
              </p:ext>
            </p:extLst>
          </p:nvPr>
        </p:nvGraphicFramePr>
        <p:xfrm>
          <a:off x="1272540" y="343477"/>
          <a:ext cx="5725160" cy="2752984"/>
        </p:xfrm>
        <a:graphic>
          <a:graphicData uri="http://schemas.openxmlformats.org/drawingml/2006/table">
            <a:tbl>
              <a:tblPr firstRow="1" firstCol="1" bandRow="1">
                <a:tableStyleId>{7C32AA2C-D27D-4419-AF1A-19E52163CEF9}</a:tableStyleId>
              </a:tblPr>
              <a:tblGrid>
                <a:gridCol w="1431290">
                  <a:extLst>
                    <a:ext uri="{9D8B030D-6E8A-4147-A177-3AD203B41FA5}">
                      <a16:colId xmlns:a16="http://schemas.microsoft.com/office/drawing/2014/main" val="1508260042"/>
                    </a:ext>
                  </a:extLst>
                </a:gridCol>
                <a:gridCol w="1431290">
                  <a:extLst>
                    <a:ext uri="{9D8B030D-6E8A-4147-A177-3AD203B41FA5}">
                      <a16:colId xmlns:a16="http://schemas.microsoft.com/office/drawing/2014/main" val="4107116553"/>
                    </a:ext>
                  </a:extLst>
                </a:gridCol>
                <a:gridCol w="1431290">
                  <a:extLst>
                    <a:ext uri="{9D8B030D-6E8A-4147-A177-3AD203B41FA5}">
                      <a16:colId xmlns:a16="http://schemas.microsoft.com/office/drawing/2014/main" val="1203869915"/>
                    </a:ext>
                  </a:extLst>
                </a:gridCol>
                <a:gridCol w="1431290">
                  <a:extLst>
                    <a:ext uri="{9D8B030D-6E8A-4147-A177-3AD203B41FA5}">
                      <a16:colId xmlns:a16="http://schemas.microsoft.com/office/drawing/2014/main" val="2759687041"/>
                    </a:ext>
                  </a:extLst>
                </a:gridCol>
              </a:tblGrid>
              <a:tr h="0">
                <a:tc>
                  <a:txBody>
                    <a:bodyPr/>
                    <a:lstStyle/>
                    <a:p>
                      <a:pPr>
                        <a:lnSpc>
                          <a:spcPct val="107000"/>
                        </a:lnSpc>
                        <a:spcAft>
                          <a:spcPts val="800"/>
                        </a:spcAft>
                      </a:pPr>
                      <a:r>
                        <a:rPr lang="en-IN" sz="1100">
                          <a:effectLst/>
                        </a:rPr>
                        <a:t>Feature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Interest Rate “1”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Interest Rate “2”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Interest Rate “3”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579725851"/>
                  </a:ext>
                </a:extLst>
              </a:tr>
              <a:tr h="0">
                <a:tc>
                  <a:txBody>
                    <a:bodyPr/>
                    <a:lstStyle/>
                    <a:p>
                      <a:pPr>
                        <a:lnSpc>
                          <a:spcPct val="107000"/>
                        </a:lnSpc>
                        <a:spcAft>
                          <a:spcPts val="800"/>
                        </a:spcAft>
                      </a:pPr>
                      <a:r>
                        <a:rPr lang="en-IN" sz="1100">
                          <a:effectLst/>
                        </a:rPr>
                        <a:t>Average Loan Amount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13,351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13,419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16007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990357541"/>
                  </a:ext>
                </a:extLst>
              </a:tr>
              <a:tr h="0">
                <a:tc>
                  <a:txBody>
                    <a:bodyPr/>
                    <a:lstStyle/>
                    <a:p>
                      <a:pPr>
                        <a:lnSpc>
                          <a:spcPct val="107000"/>
                        </a:lnSpc>
                        <a:spcAft>
                          <a:spcPts val="800"/>
                        </a:spcAft>
                      </a:pPr>
                      <a:r>
                        <a:rPr lang="en-IN" sz="1100">
                          <a:effectLst/>
                        </a:rPr>
                        <a:t>Duration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332227725"/>
                  </a:ext>
                </a:extLst>
              </a:tr>
              <a:tr h="0">
                <a:tc>
                  <a:txBody>
                    <a:bodyPr/>
                    <a:lstStyle/>
                    <a:p>
                      <a:pPr>
                        <a:lnSpc>
                          <a:spcPct val="107000"/>
                        </a:lnSpc>
                        <a:spcAft>
                          <a:spcPts val="800"/>
                        </a:spcAft>
                      </a:pPr>
                      <a:r>
                        <a:rPr lang="en-IN" sz="1100">
                          <a:effectLst/>
                        </a:rPr>
                        <a:t>Home Owner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Mortgage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Mortgage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dirty="0">
                          <a:effectLst/>
                        </a:rPr>
                        <a:t>Mortgage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199304776"/>
                  </a:ext>
                </a:extLst>
              </a:tr>
              <a:tr h="0">
                <a:tc>
                  <a:txBody>
                    <a:bodyPr/>
                    <a:lstStyle/>
                    <a:p>
                      <a:pPr>
                        <a:lnSpc>
                          <a:spcPct val="107000"/>
                        </a:lnSpc>
                        <a:spcAft>
                          <a:spcPts val="800"/>
                        </a:spcAft>
                      </a:pPr>
                      <a:r>
                        <a:rPr lang="en-IN" sz="1100">
                          <a:effectLst/>
                        </a:rPr>
                        <a:t>Annual Income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80000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70000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70000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967416707"/>
                  </a:ext>
                </a:extLst>
              </a:tr>
              <a:tr h="0">
                <a:tc>
                  <a:txBody>
                    <a:bodyPr/>
                    <a:lstStyle/>
                    <a:p>
                      <a:pPr>
                        <a:lnSpc>
                          <a:spcPct val="107000"/>
                        </a:lnSpc>
                        <a:spcAft>
                          <a:spcPts val="800"/>
                        </a:spcAft>
                      </a:pPr>
                      <a:r>
                        <a:rPr lang="en-IN" sz="1100">
                          <a:effectLst/>
                        </a:rPr>
                        <a:t>Purpose Of Loan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Debt Consolidation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Debt Consolidation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Debt Consolidation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331152733"/>
                  </a:ext>
                </a:extLst>
              </a:tr>
              <a:tr h="0">
                <a:tc>
                  <a:txBody>
                    <a:bodyPr/>
                    <a:lstStyle/>
                    <a:p>
                      <a:pPr>
                        <a:lnSpc>
                          <a:spcPct val="107000"/>
                        </a:lnSpc>
                        <a:spcAft>
                          <a:spcPts val="800"/>
                        </a:spcAft>
                      </a:pPr>
                      <a:r>
                        <a:rPr lang="en-IN" sz="1100">
                          <a:effectLst/>
                        </a:rPr>
                        <a:t>Debt To Income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712188595"/>
                  </a:ext>
                </a:extLst>
              </a:tr>
              <a:tr h="0">
                <a:tc>
                  <a:txBody>
                    <a:bodyPr/>
                    <a:lstStyle/>
                    <a:p>
                      <a:pPr>
                        <a:lnSpc>
                          <a:spcPct val="107000"/>
                        </a:lnSpc>
                        <a:spcAft>
                          <a:spcPts val="800"/>
                        </a:spcAft>
                      </a:pPr>
                      <a:r>
                        <a:rPr lang="en-IN" sz="1100">
                          <a:effectLst/>
                        </a:rPr>
                        <a:t>Inquiries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0.7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807554207"/>
                  </a:ext>
                </a:extLst>
              </a:tr>
              <a:tr h="0">
                <a:tc>
                  <a:txBody>
                    <a:bodyPr/>
                    <a:lstStyle/>
                    <a:p>
                      <a:pPr>
                        <a:lnSpc>
                          <a:spcPct val="107000"/>
                        </a:lnSpc>
                        <a:spcAft>
                          <a:spcPts val="800"/>
                        </a:spcAft>
                      </a:pPr>
                      <a:r>
                        <a:rPr lang="en-IN" sz="1100">
                          <a:effectLst/>
                        </a:rPr>
                        <a:t>Days Since Deliquency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dirty="0">
                          <a:effectLst/>
                        </a:rPr>
                        <a:t>36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34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33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681397102"/>
                  </a:ext>
                </a:extLst>
              </a:tr>
              <a:tr h="0">
                <a:tc>
                  <a:txBody>
                    <a:bodyPr/>
                    <a:lstStyle/>
                    <a:p>
                      <a:pPr>
                        <a:lnSpc>
                          <a:spcPct val="107000"/>
                        </a:lnSpc>
                        <a:spcAft>
                          <a:spcPts val="800"/>
                        </a:spcAft>
                      </a:pPr>
                      <a:r>
                        <a:rPr lang="en-IN" sz="1100">
                          <a:effectLst/>
                        </a:rPr>
                        <a:t>Number of Open Accounts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630439563"/>
                  </a:ext>
                </a:extLst>
              </a:tr>
              <a:tr h="0">
                <a:tc>
                  <a:txBody>
                    <a:bodyPr/>
                    <a:lstStyle/>
                    <a:p>
                      <a:pPr>
                        <a:lnSpc>
                          <a:spcPct val="107000"/>
                        </a:lnSpc>
                        <a:spcAft>
                          <a:spcPts val="800"/>
                        </a:spcAft>
                      </a:pPr>
                      <a:r>
                        <a:rPr lang="en-IN" sz="1100">
                          <a:effectLst/>
                        </a:rPr>
                        <a:t>Total Accounts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26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24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24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792912260"/>
                  </a:ext>
                </a:extLst>
              </a:tr>
              <a:tr h="0">
                <a:tc>
                  <a:txBody>
                    <a:bodyPr/>
                    <a:lstStyle/>
                    <a:p>
                      <a:pPr>
                        <a:lnSpc>
                          <a:spcPct val="107000"/>
                        </a:lnSpc>
                        <a:spcAft>
                          <a:spcPts val="800"/>
                        </a:spcAft>
                      </a:pPr>
                      <a:r>
                        <a:rPr lang="en-IN" sz="1100">
                          <a:effectLst/>
                        </a:rPr>
                        <a:t>Gender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Male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Male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Male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484287343"/>
                  </a:ext>
                </a:extLst>
              </a:tr>
              <a:tr h="0">
                <a:tc>
                  <a:txBody>
                    <a:bodyPr/>
                    <a:lstStyle/>
                    <a:p>
                      <a:pPr>
                        <a:lnSpc>
                          <a:spcPct val="107000"/>
                        </a:lnSpc>
                        <a:spcAft>
                          <a:spcPts val="800"/>
                        </a:spcAft>
                      </a:pPr>
                      <a:r>
                        <a:rPr lang="en-IN" sz="1100">
                          <a:effectLst/>
                        </a:rPr>
                        <a:t>Income Verification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Verified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a:effectLst/>
                        </a:rPr>
                        <a:t>Verified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07000"/>
                        </a:lnSpc>
                        <a:spcAft>
                          <a:spcPts val="800"/>
                        </a:spcAft>
                      </a:pPr>
                      <a:r>
                        <a:rPr lang="en-IN" sz="1100" dirty="0">
                          <a:effectLst/>
                        </a:rPr>
                        <a:t>Verified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759326963"/>
                  </a:ext>
                </a:extLst>
              </a:tr>
            </a:tbl>
          </a:graphicData>
        </a:graphic>
      </p:graphicFrame>
      <p:sp>
        <p:nvSpPr>
          <p:cNvPr id="5" name="TextBox 4">
            <a:extLst>
              <a:ext uri="{FF2B5EF4-FFF2-40B4-BE49-F238E27FC236}">
                <a16:creationId xmlns:a16="http://schemas.microsoft.com/office/drawing/2014/main" id="{9F9F47C4-68D6-9C04-643B-1E57081CB3AB}"/>
              </a:ext>
            </a:extLst>
          </p:cNvPr>
          <p:cNvSpPr txBox="1"/>
          <p:nvPr/>
        </p:nvSpPr>
        <p:spPr>
          <a:xfrm>
            <a:off x="1005840" y="3230794"/>
            <a:ext cx="6573520" cy="1778372"/>
          </a:xfrm>
          <a:prstGeom prst="rect">
            <a:avLst/>
          </a:prstGeom>
          <a:noFill/>
        </p:spPr>
        <p:txBody>
          <a:bodyPr wrap="square">
            <a:spAutoFit/>
          </a:bodyPr>
          <a:lstStyle/>
          <a:p>
            <a:pPr marL="285750" lvl="0" indent="-285750">
              <a:lnSpc>
                <a:spcPct val="107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Due to this much of bias in the data the model is unable to calculate the interest rate with high accuracy</a:t>
            </a:r>
          </a:p>
          <a:p>
            <a:pPr marL="285750" lvl="0" indent="-285750">
              <a:lnSpc>
                <a:spcPct val="107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would be a big problem if a safe customer gets an high interest rate as he also have another options</a:t>
            </a:r>
          </a:p>
          <a:p>
            <a:pPr marL="285750" lvl="0" indent="-285750">
              <a:lnSpc>
                <a:spcPct val="107000"/>
              </a:lnSpc>
              <a:spcAft>
                <a:spcPts val="800"/>
              </a:spcAft>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will be directly impacting the growth of the firm</a:t>
            </a:r>
          </a:p>
          <a:p>
            <a:pPr marL="285750" indent="-285750">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order to tackle this situation we as a team came up with an approach of solving this problem</a:t>
            </a:r>
            <a:endParaRPr lang="en-IN" dirty="0">
              <a:solidFill>
                <a:schemeClr val="bg1"/>
              </a:solidFill>
            </a:endParaRPr>
          </a:p>
        </p:txBody>
      </p:sp>
      <p:sp>
        <p:nvSpPr>
          <p:cNvPr id="7" name="TextBox 6">
            <a:extLst>
              <a:ext uri="{FF2B5EF4-FFF2-40B4-BE49-F238E27FC236}">
                <a16:creationId xmlns:a16="http://schemas.microsoft.com/office/drawing/2014/main" id="{CDCC0100-297D-734E-CE5C-CA46025BBF99}"/>
              </a:ext>
            </a:extLst>
          </p:cNvPr>
          <p:cNvSpPr txBox="1"/>
          <p:nvPr/>
        </p:nvSpPr>
        <p:spPr>
          <a:xfrm>
            <a:off x="269240" y="0"/>
            <a:ext cx="4643120" cy="307777"/>
          </a:xfrm>
          <a:prstGeom prst="rect">
            <a:avLst/>
          </a:prstGeom>
          <a:noFill/>
        </p:spPr>
        <p:txBody>
          <a:bodyPr wrap="square">
            <a:spAutoFit/>
          </a:bodyPr>
          <a:lstStyle/>
          <a:p>
            <a:pPr lvl="0">
              <a:buSzPts val="2800"/>
            </a:pPr>
            <a:r>
              <a:rPr lang="en-US" sz="1400" b="1" dirty="0">
                <a:solidFill>
                  <a:srgbClr val="FFFFFF"/>
                </a:solidFill>
                <a:latin typeface="Roboto"/>
                <a:ea typeface="Roboto"/>
                <a:cs typeface="Roboto"/>
                <a:sym typeface="Roboto"/>
              </a:rPr>
              <a:t>Key Takeaways and Recommendations</a:t>
            </a:r>
          </a:p>
        </p:txBody>
      </p:sp>
    </p:spTree>
    <p:extLst>
      <p:ext uri="{BB962C8B-B14F-4D97-AF65-F5344CB8AC3E}">
        <p14:creationId xmlns:p14="http://schemas.microsoft.com/office/powerpoint/2010/main" val="298547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sp>
        <p:nvSpPr>
          <p:cNvPr id="115" name="Google Shape;115;p41"/>
          <p:cNvSpPr txBox="1"/>
          <p:nvPr/>
        </p:nvSpPr>
        <p:spPr>
          <a:xfrm>
            <a:off x="716400" y="420919"/>
            <a:ext cx="8187600" cy="615523"/>
          </a:xfrm>
          <a:prstGeom prst="rect">
            <a:avLst/>
          </a:prstGeom>
          <a:noFill/>
          <a:ln>
            <a:noFill/>
          </a:ln>
        </p:spPr>
        <p:txBody>
          <a:bodyPr spcFirstLastPara="1" wrap="square" lIns="91425" tIns="91425" rIns="91425" bIns="91425" anchor="t" anchorCtr="0">
            <a:spAutoFit/>
          </a:bodyPr>
          <a:lstStyle/>
          <a:p>
            <a:pPr lvl="0">
              <a:buSzPts val="2800"/>
            </a:pPr>
            <a:r>
              <a:rPr lang="en-US" sz="2800" b="1" dirty="0">
                <a:solidFill>
                  <a:srgbClr val="FFFFFF"/>
                </a:solidFill>
                <a:latin typeface="Roboto"/>
                <a:ea typeface="Roboto"/>
                <a:cs typeface="Roboto"/>
                <a:sym typeface="Roboto"/>
              </a:rPr>
              <a:t>Business Objective, Understanding and Approach</a:t>
            </a:r>
          </a:p>
        </p:txBody>
      </p:sp>
      <p:sp>
        <p:nvSpPr>
          <p:cNvPr id="3" name="Rectangle 2">
            <a:extLst>
              <a:ext uri="{FF2B5EF4-FFF2-40B4-BE49-F238E27FC236}">
                <a16:creationId xmlns:a16="http://schemas.microsoft.com/office/drawing/2014/main" id="{E78933ED-1D6E-4D48-8F73-1243F599F5B1}"/>
              </a:ext>
            </a:extLst>
          </p:cNvPr>
          <p:cNvSpPr/>
          <p:nvPr/>
        </p:nvSpPr>
        <p:spPr>
          <a:xfrm>
            <a:off x="850380" y="1352252"/>
            <a:ext cx="3845697" cy="2047078"/>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0262817-2142-47FB-8031-439879485058}"/>
              </a:ext>
            </a:extLst>
          </p:cNvPr>
          <p:cNvSpPr/>
          <p:nvPr/>
        </p:nvSpPr>
        <p:spPr>
          <a:xfrm>
            <a:off x="4810200" y="1345884"/>
            <a:ext cx="3700848" cy="205344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F1A9484-7951-4C25-A6B0-FD92A864700B}"/>
              </a:ext>
            </a:extLst>
          </p:cNvPr>
          <p:cNvSpPr/>
          <p:nvPr/>
        </p:nvSpPr>
        <p:spPr>
          <a:xfrm>
            <a:off x="827903" y="980298"/>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Business Objective</a:t>
            </a:r>
            <a:endParaRPr lang="en-IN" b="1" dirty="0"/>
          </a:p>
        </p:txBody>
      </p:sp>
      <p:sp>
        <p:nvSpPr>
          <p:cNvPr id="8" name="Rectangle 7">
            <a:extLst>
              <a:ext uri="{FF2B5EF4-FFF2-40B4-BE49-F238E27FC236}">
                <a16:creationId xmlns:a16="http://schemas.microsoft.com/office/drawing/2014/main" id="{F17E88BB-0E47-4B43-91CA-1B2267338D3A}"/>
              </a:ext>
            </a:extLst>
          </p:cNvPr>
          <p:cNvSpPr/>
          <p:nvPr/>
        </p:nvSpPr>
        <p:spPr>
          <a:xfrm>
            <a:off x="4810200" y="980298"/>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Understanding</a:t>
            </a:r>
            <a:endParaRPr lang="en-IN" b="1" dirty="0"/>
          </a:p>
        </p:txBody>
      </p:sp>
      <p:sp>
        <p:nvSpPr>
          <p:cNvPr id="10" name="Rectangle 9">
            <a:extLst>
              <a:ext uri="{FF2B5EF4-FFF2-40B4-BE49-F238E27FC236}">
                <a16:creationId xmlns:a16="http://schemas.microsoft.com/office/drawing/2014/main" id="{267689CB-8221-438B-BA35-67405DDEB894}"/>
              </a:ext>
            </a:extLst>
          </p:cNvPr>
          <p:cNvSpPr/>
          <p:nvPr/>
        </p:nvSpPr>
        <p:spPr>
          <a:xfrm>
            <a:off x="850380" y="3488232"/>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Approach</a:t>
            </a:r>
            <a:endParaRPr lang="en-IN" b="1" dirty="0"/>
          </a:p>
        </p:txBody>
      </p:sp>
      <p:sp>
        <p:nvSpPr>
          <p:cNvPr id="11" name="Rectangle 10">
            <a:extLst>
              <a:ext uri="{FF2B5EF4-FFF2-40B4-BE49-F238E27FC236}">
                <a16:creationId xmlns:a16="http://schemas.microsoft.com/office/drawing/2014/main" id="{C3ECEF7B-5ABA-4188-B65E-044847CC86E9}"/>
              </a:ext>
            </a:extLst>
          </p:cNvPr>
          <p:cNvSpPr/>
          <p:nvPr/>
        </p:nvSpPr>
        <p:spPr>
          <a:xfrm>
            <a:off x="827902" y="984132"/>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Business Objective</a:t>
            </a:r>
            <a:endParaRPr lang="en-IN" b="1" dirty="0"/>
          </a:p>
        </p:txBody>
      </p:sp>
      <p:sp>
        <p:nvSpPr>
          <p:cNvPr id="12" name="Rectangle 11">
            <a:extLst>
              <a:ext uri="{FF2B5EF4-FFF2-40B4-BE49-F238E27FC236}">
                <a16:creationId xmlns:a16="http://schemas.microsoft.com/office/drawing/2014/main" id="{494F52E1-C00F-4A4B-9A93-530858D86718}"/>
              </a:ext>
            </a:extLst>
          </p:cNvPr>
          <p:cNvSpPr/>
          <p:nvPr/>
        </p:nvSpPr>
        <p:spPr>
          <a:xfrm>
            <a:off x="4810199" y="984132"/>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Understanding</a:t>
            </a:r>
            <a:endParaRPr lang="en-IN" b="1" dirty="0"/>
          </a:p>
        </p:txBody>
      </p:sp>
      <p:sp>
        <p:nvSpPr>
          <p:cNvPr id="13" name="Rectangle 12">
            <a:extLst>
              <a:ext uri="{FF2B5EF4-FFF2-40B4-BE49-F238E27FC236}">
                <a16:creationId xmlns:a16="http://schemas.microsoft.com/office/drawing/2014/main" id="{15B95769-BAE1-4B7D-8AF4-A72951661A0C}"/>
              </a:ext>
            </a:extLst>
          </p:cNvPr>
          <p:cNvSpPr/>
          <p:nvPr/>
        </p:nvSpPr>
        <p:spPr>
          <a:xfrm>
            <a:off x="850380" y="3488232"/>
            <a:ext cx="1902940" cy="267730"/>
          </a:xfrm>
          <a:prstGeom prst="rect">
            <a:avLst/>
          </a:prstGeom>
          <a:solidFill>
            <a:schemeClr val="bg1">
              <a:lumMod val="95000"/>
              <a:alpha val="30000"/>
            </a:schemeClr>
          </a:solid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b="1" dirty="0"/>
          </a:p>
        </p:txBody>
      </p:sp>
      <p:sp>
        <p:nvSpPr>
          <p:cNvPr id="2" name="TextBox 1">
            <a:extLst>
              <a:ext uri="{FF2B5EF4-FFF2-40B4-BE49-F238E27FC236}">
                <a16:creationId xmlns:a16="http://schemas.microsoft.com/office/drawing/2014/main" id="{9F4A9869-7407-C49A-F1D3-170831268B83}"/>
              </a:ext>
            </a:extLst>
          </p:cNvPr>
          <p:cNvSpPr txBox="1"/>
          <p:nvPr/>
        </p:nvSpPr>
        <p:spPr>
          <a:xfrm>
            <a:off x="907665" y="1345884"/>
            <a:ext cx="3761809" cy="1954381"/>
          </a:xfrm>
          <a:prstGeom prst="rect">
            <a:avLst/>
          </a:prstGeom>
          <a:noFill/>
        </p:spPr>
        <p:txBody>
          <a:bodyPr wrap="square" rtlCol="0">
            <a:spAutoFit/>
          </a:bodyPr>
          <a:lstStyle/>
          <a:p>
            <a:pPr marL="285750" lvl="0" indent="-285750" algn="just" rtl="0">
              <a:buClr>
                <a:schemeClr val="bg1"/>
              </a:buClr>
              <a:buFont typeface="Wingdings"/>
              <a:buChar char="q"/>
            </a:pPr>
            <a:r>
              <a:rPr lang="en-IN" sz="1100" dirty="0">
                <a:solidFill>
                  <a:schemeClr val="bg1"/>
                </a:solidFill>
                <a:latin typeface="Roboto" panose="02000000000000000000" pitchFamily="2" charset="0"/>
                <a:ea typeface="Roboto" panose="02000000000000000000" pitchFamily="2" charset="0"/>
              </a:rPr>
              <a:t>A company is in the financial lending business. It provides loans to retail customers. It collects the information about the customers and analyzes it manually whether the customer is eligible or not. If the customer is eligible at what interest rate to be given to the requested loan is analyzed. </a:t>
            </a:r>
          </a:p>
          <a:p>
            <a:pPr marL="285750" lvl="0" indent="-285750" algn="just" rtl="0">
              <a:buClr>
                <a:schemeClr val="bg1"/>
              </a:buClr>
              <a:buFont typeface="Wingdings"/>
              <a:buChar char="q"/>
            </a:pPr>
            <a:r>
              <a:rPr lang="en-IN" sz="1100" dirty="0">
                <a:solidFill>
                  <a:schemeClr val="bg1"/>
                </a:solidFill>
                <a:latin typeface="Roboto" panose="02000000000000000000" pitchFamily="2" charset="0"/>
                <a:ea typeface="Roboto" panose="02000000000000000000" pitchFamily="2" charset="0"/>
              </a:rPr>
              <a:t>Going forward the company, the company wants to employ an automated process that is based on a machine learning model. Not only is this model expected to make the decision process faster, but also keeping it free from human error and biases</a:t>
            </a:r>
          </a:p>
        </p:txBody>
      </p:sp>
      <p:sp>
        <p:nvSpPr>
          <p:cNvPr id="4" name="TextBox 3">
            <a:extLst>
              <a:ext uri="{FF2B5EF4-FFF2-40B4-BE49-F238E27FC236}">
                <a16:creationId xmlns:a16="http://schemas.microsoft.com/office/drawing/2014/main" id="{B8F10797-6519-C80D-89F0-18ECD23A5686}"/>
              </a:ext>
            </a:extLst>
          </p:cNvPr>
          <p:cNvSpPr txBox="1"/>
          <p:nvPr/>
        </p:nvSpPr>
        <p:spPr>
          <a:xfrm>
            <a:off x="4810199" y="1382222"/>
            <a:ext cx="3700848" cy="1785104"/>
          </a:xfrm>
          <a:prstGeom prst="rect">
            <a:avLst/>
          </a:prstGeom>
          <a:noFill/>
        </p:spPr>
        <p:txBody>
          <a:bodyPr wrap="square" rtlCol="0">
            <a:spAutoFit/>
          </a:bodyPr>
          <a:lstStyle/>
          <a:p>
            <a:pPr marL="171450" indent="-171450" algn="just">
              <a:buClr>
                <a:schemeClr val="bg1"/>
              </a:buClr>
              <a:buFont typeface="Wingdings" panose="05000000000000000000" pitchFamily="2" charset="2"/>
              <a:buChar char="q"/>
            </a:pPr>
            <a:r>
              <a:rPr lang="en-IN" sz="1100" dirty="0">
                <a:solidFill>
                  <a:schemeClr val="bg1"/>
                </a:solidFill>
                <a:latin typeface="Roboto" panose="02000000000000000000" pitchFamily="2" charset="0"/>
                <a:ea typeface="Roboto" panose="02000000000000000000" pitchFamily="2" charset="0"/>
              </a:rPr>
              <a:t>We are given a data set which contains the information of the customers applied for loan</a:t>
            </a:r>
          </a:p>
          <a:p>
            <a:pPr marL="171450" indent="-171450" algn="just">
              <a:buClr>
                <a:schemeClr val="bg1"/>
              </a:buClr>
              <a:buFont typeface="Wingdings" panose="05000000000000000000" pitchFamily="2" charset="2"/>
              <a:buChar char="q"/>
            </a:pPr>
            <a:r>
              <a:rPr lang="en-IN" sz="1100" dirty="0">
                <a:solidFill>
                  <a:schemeClr val="bg1"/>
                </a:solidFill>
                <a:latin typeface="Roboto" panose="02000000000000000000" pitchFamily="2" charset="0"/>
                <a:ea typeface="Roboto" panose="02000000000000000000" pitchFamily="2" charset="0"/>
              </a:rPr>
              <a:t>Based on the information given ,useful insights must be taken </a:t>
            </a:r>
          </a:p>
          <a:p>
            <a:pPr marL="171450" indent="-171450" algn="just">
              <a:buClr>
                <a:schemeClr val="bg1"/>
              </a:buClr>
              <a:buFont typeface="Wingdings" panose="05000000000000000000" pitchFamily="2" charset="2"/>
              <a:buChar char="q"/>
            </a:pPr>
            <a:r>
              <a:rPr lang="en-IN" sz="1100" dirty="0">
                <a:solidFill>
                  <a:schemeClr val="bg1"/>
                </a:solidFill>
                <a:latin typeface="Roboto" panose="02000000000000000000" pitchFamily="2" charset="0"/>
                <a:ea typeface="Roboto" panose="02000000000000000000" pitchFamily="2" charset="0"/>
              </a:rPr>
              <a:t>The analysis should define which features are affecting the target variable </a:t>
            </a:r>
          </a:p>
          <a:p>
            <a:pPr marL="171450" indent="-171450" algn="just">
              <a:buClr>
                <a:schemeClr val="bg1"/>
              </a:buClr>
              <a:buFont typeface="Wingdings" panose="05000000000000000000" pitchFamily="2" charset="2"/>
              <a:buChar char="q"/>
            </a:pPr>
            <a:r>
              <a:rPr lang="en-IN" sz="1100" dirty="0">
                <a:solidFill>
                  <a:schemeClr val="bg1"/>
                </a:solidFill>
                <a:latin typeface="Roboto" panose="02000000000000000000" pitchFamily="2" charset="0"/>
                <a:ea typeface="Roboto" panose="02000000000000000000" pitchFamily="2" charset="0"/>
              </a:rPr>
              <a:t>Target variable observed to be interest rate</a:t>
            </a:r>
          </a:p>
          <a:p>
            <a:pPr marL="171450" indent="-171450" algn="just">
              <a:buClr>
                <a:schemeClr val="bg1"/>
              </a:buClr>
              <a:buFont typeface="Wingdings" panose="05000000000000000000" pitchFamily="2" charset="2"/>
              <a:buChar char="q"/>
            </a:pPr>
            <a:r>
              <a:rPr lang="en-IN" sz="1100" dirty="0">
                <a:solidFill>
                  <a:schemeClr val="bg1"/>
                </a:solidFill>
                <a:latin typeface="Roboto" panose="02000000000000000000" pitchFamily="2" charset="0"/>
                <a:ea typeface="Roboto" panose="02000000000000000000" pitchFamily="2" charset="0"/>
              </a:rPr>
              <a:t>An automated model need to be developed using the data set ,so that it predicts the target variable ,interest rate using the applied inputs</a:t>
            </a:r>
          </a:p>
        </p:txBody>
      </p:sp>
      <p:sp>
        <p:nvSpPr>
          <p:cNvPr id="15" name="Rectangle 14">
            <a:extLst>
              <a:ext uri="{FF2B5EF4-FFF2-40B4-BE49-F238E27FC236}">
                <a16:creationId xmlns:a16="http://schemas.microsoft.com/office/drawing/2014/main" id="{ACA35069-6D34-2400-15CD-FB964829FE16}"/>
              </a:ext>
            </a:extLst>
          </p:cNvPr>
          <p:cNvSpPr/>
          <p:nvPr/>
        </p:nvSpPr>
        <p:spPr>
          <a:xfrm>
            <a:off x="850380" y="3827605"/>
            <a:ext cx="7660666" cy="117610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lgn="just">
              <a:buClr>
                <a:schemeClr val="bg1"/>
              </a:buClr>
              <a:buFont typeface="Wingdings" panose="05000000000000000000" pitchFamily="2" charset="2"/>
              <a:buChar char="ü"/>
            </a:pPr>
            <a:r>
              <a:rPr lang="en-US" sz="1100" dirty="0">
                <a:solidFill>
                  <a:schemeClr val="bg1"/>
                </a:solidFill>
                <a:latin typeface="Roboto" panose="02000000000000000000" pitchFamily="2" charset="0"/>
                <a:ea typeface="Roboto" panose="02000000000000000000" pitchFamily="2" charset="0"/>
              </a:rPr>
              <a:t>At first the preprocessing techniques need to performed on the data set which includes cleaning the data ,handling missing values and outliers</a:t>
            </a:r>
          </a:p>
          <a:p>
            <a:pPr marL="228600" indent="-228600" algn="just">
              <a:buClr>
                <a:schemeClr val="bg1"/>
              </a:buClr>
              <a:buFont typeface="Wingdings" panose="05000000000000000000" pitchFamily="2" charset="2"/>
              <a:buChar char="ü"/>
            </a:pPr>
            <a:r>
              <a:rPr lang="en-US" sz="1100" dirty="0">
                <a:solidFill>
                  <a:schemeClr val="bg1"/>
                </a:solidFill>
                <a:latin typeface="Roboto" panose="02000000000000000000" pitchFamily="2" charset="0"/>
                <a:ea typeface="Roboto" panose="02000000000000000000" pitchFamily="2" charset="0"/>
              </a:rPr>
              <a:t>The next step includes visualization of the features and drawing useful insights from the data </a:t>
            </a:r>
          </a:p>
          <a:p>
            <a:pPr marL="228600" indent="-228600" algn="just">
              <a:buClr>
                <a:schemeClr val="bg1"/>
              </a:buClr>
              <a:buFont typeface="Wingdings" panose="05000000000000000000" pitchFamily="2" charset="2"/>
              <a:buChar char="ü"/>
            </a:pPr>
            <a:r>
              <a:rPr lang="en-US" sz="1100" dirty="0">
                <a:solidFill>
                  <a:schemeClr val="bg1"/>
                </a:solidFill>
                <a:latin typeface="Roboto" panose="02000000000000000000" pitchFamily="2" charset="0"/>
                <a:ea typeface="Roboto" panose="02000000000000000000" pitchFamily="2" charset="0"/>
              </a:rPr>
              <a:t>We have to perform some key analysis from the data and find out relations of independent features with target feature</a:t>
            </a:r>
          </a:p>
          <a:p>
            <a:pPr marL="228600" indent="-228600" algn="just">
              <a:buClr>
                <a:schemeClr val="bg1"/>
              </a:buClr>
              <a:buFont typeface="Wingdings" panose="05000000000000000000" pitchFamily="2" charset="2"/>
              <a:buChar char="ü"/>
            </a:pPr>
            <a:r>
              <a:rPr lang="en-US" sz="1100" dirty="0">
                <a:solidFill>
                  <a:schemeClr val="bg1"/>
                </a:solidFill>
                <a:latin typeface="Roboto" panose="02000000000000000000" pitchFamily="2" charset="0"/>
                <a:ea typeface="Roboto" panose="02000000000000000000" pitchFamily="2" charset="0"/>
              </a:rPr>
              <a:t>As it is multiclassification problem we chose decision tree classifier as the algorithm to develop the model</a:t>
            </a:r>
          </a:p>
          <a:p>
            <a:endParaRPr lang="en-US" sz="1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99386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F2C4110E-9CDA-8DA5-2EBC-4BC8CAFF985B}"/>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sp>
        <p:nvSpPr>
          <p:cNvPr id="4" name="TextBox 3">
            <a:extLst>
              <a:ext uri="{FF2B5EF4-FFF2-40B4-BE49-F238E27FC236}">
                <a16:creationId xmlns:a16="http://schemas.microsoft.com/office/drawing/2014/main" id="{BF9DBB7C-D6D8-8E13-1E8A-538A97C00D24}"/>
              </a:ext>
            </a:extLst>
          </p:cNvPr>
          <p:cNvSpPr txBox="1"/>
          <p:nvPr/>
        </p:nvSpPr>
        <p:spPr>
          <a:xfrm>
            <a:off x="599440" y="482444"/>
            <a:ext cx="7254240" cy="3936912"/>
          </a:xfrm>
          <a:prstGeom prst="rect">
            <a:avLst/>
          </a:prstGeom>
          <a:noFill/>
        </p:spPr>
        <p:txBody>
          <a:bodyPr wrap="square">
            <a:spAutoFit/>
          </a:bodyPr>
          <a:lstStyle/>
          <a:p>
            <a:pPr marL="342900" lvl="0" indent="-342900">
              <a:lnSpc>
                <a:spcPct val="150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have took some conditions by using our financial senses and sources from the internet.</a:t>
            </a:r>
          </a:p>
          <a:p>
            <a:pPr marL="342900" lvl="0" indent="-342900">
              <a:lnSpc>
                <a:spcPct val="150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They are:</a:t>
            </a:r>
          </a:p>
          <a:p>
            <a:pPr marL="342900" lvl="0" indent="-342900">
              <a:lnSpc>
                <a:spcPct val="150000"/>
              </a:lnSpc>
              <a:buClr>
                <a:schemeClr val="bg1"/>
              </a:buClr>
              <a:buFont typeface="Wingdings" panose="05000000000000000000" pitchFamily="2" charset="2"/>
              <a:buChar char="Ø"/>
            </a:pP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Debt_To_Income</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&lt;=25</a:t>
            </a:r>
          </a:p>
          <a:p>
            <a:pPr marL="342900" lvl="0" indent="-342900">
              <a:lnSpc>
                <a:spcPct val="150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Inquiries_Last_6Mo&lt;=1</a:t>
            </a:r>
          </a:p>
          <a:p>
            <a:pPr marL="342900" lvl="0" indent="-342900">
              <a:lnSpc>
                <a:spcPct val="150000"/>
              </a:lnSpc>
              <a:buClr>
                <a:schemeClr val="bg1"/>
              </a:buClr>
              <a:buFont typeface="Wingdings" panose="05000000000000000000" pitchFamily="2" charset="2"/>
              <a:buChar char="Ø"/>
            </a:pP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Income_Verified</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='verified'</a:t>
            </a:r>
          </a:p>
          <a:p>
            <a:pPr marL="342900" lvl="0" indent="-342900">
              <a:lnSpc>
                <a:spcPct val="150000"/>
              </a:lnSpc>
              <a:buClr>
                <a:schemeClr val="bg1"/>
              </a:buClr>
              <a:buFont typeface="Wingdings" panose="05000000000000000000" pitchFamily="2" charset="2"/>
              <a:buChar char="Ø"/>
            </a:pP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Months_Since_Deliquency</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&lt;=30</a:t>
            </a:r>
          </a:p>
          <a:p>
            <a:pPr marL="342900" lvl="0" indent="-342900">
              <a:lnSpc>
                <a:spcPct val="150000"/>
              </a:lnSpc>
              <a:buClr>
                <a:schemeClr val="bg1"/>
              </a:buClr>
              <a:buFont typeface="Wingdings" panose="05000000000000000000" pitchFamily="2" charset="2"/>
              <a:buChar char="Ø"/>
            </a:pP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Home_Owner</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='own' or ‘Rent’</a:t>
            </a:r>
          </a:p>
          <a:p>
            <a:pPr marL="342900" lvl="0" indent="-342900">
              <a:lnSpc>
                <a:spcPct val="150000"/>
              </a:lnSpc>
              <a:buClr>
                <a:schemeClr val="bg1"/>
              </a:buClr>
              <a:buFont typeface="Wingdings" panose="05000000000000000000" pitchFamily="2" charset="2"/>
              <a:buChar char="Ø"/>
            </a:pP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Length_Employed</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=10+ years</a:t>
            </a:r>
          </a:p>
          <a:p>
            <a:pPr marL="342900" lvl="0" indent="-342900">
              <a:lnSpc>
                <a:spcPct val="150000"/>
              </a:lnSpc>
              <a:buClr>
                <a:schemeClr val="bg1"/>
              </a:buClr>
              <a:buFont typeface="Wingdings" panose="05000000000000000000" pitchFamily="2" charset="2"/>
              <a:buChar char="Ø"/>
            </a:pP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Purpose_Of_Loan</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all except '</a:t>
            </a:r>
            <a:r>
              <a:rPr lang="en-IN"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debt_consolidation</a:t>
            </a: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50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have assigned Interest rate for all the customers who are satisfying these conditions as ‘1’</a:t>
            </a:r>
          </a:p>
          <a:p>
            <a:pPr marL="342900" lvl="0" indent="-342900">
              <a:lnSpc>
                <a:spcPct val="150000"/>
              </a:lnSpc>
              <a:spcAft>
                <a:spcPts val="800"/>
              </a:spcAft>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call them as ‘Safe Customers’</a:t>
            </a:r>
          </a:p>
        </p:txBody>
      </p:sp>
    </p:spTree>
    <p:extLst>
      <p:ext uri="{BB962C8B-B14F-4D97-AF65-F5344CB8AC3E}">
        <p14:creationId xmlns:p14="http://schemas.microsoft.com/office/powerpoint/2010/main" val="1146697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2EA09AB-C895-3911-9569-EFD6A17864D5}"/>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4" name="TextBox 3">
            <a:extLst>
              <a:ext uri="{FF2B5EF4-FFF2-40B4-BE49-F238E27FC236}">
                <a16:creationId xmlns:a16="http://schemas.microsoft.com/office/drawing/2014/main" id="{A193B621-4665-4712-376C-547457AE3BCC}"/>
              </a:ext>
            </a:extLst>
          </p:cNvPr>
          <p:cNvSpPr txBox="1"/>
          <p:nvPr/>
        </p:nvSpPr>
        <p:spPr>
          <a:xfrm>
            <a:off x="792480" y="378004"/>
            <a:ext cx="7294880" cy="1465209"/>
          </a:xfrm>
          <a:prstGeom prst="rect">
            <a:avLst/>
          </a:prstGeom>
          <a:noFill/>
        </p:spPr>
        <p:txBody>
          <a:bodyPr wrap="square">
            <a:spAutoFit/>
          </a:bodyPr>
          <a:lstStyle/>
          <a:p>
            <a:pPr marL="342900" lvl="0" indent="-342900">
              <a:lnSpc>
                <a:spcPct val="107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When We  trained  a model by taking these two conditions, even though there are 2100 records the Algorithm has classified them clearly.</a:t>
            </a:r>
          </a:p>
          <a:p>
            <a:pPr marL="342900" lvl="0" indent="-342900">
              <a:lnSpc>
                <a:spcPct val="107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But when we replaced the records with the previous records, because of the data bias we got an accuracy of 45% without pruning.</a:t>
            </a:r>
          </a:p>
          <a:p>
            <a:pPr marL="342900" lvl="0" indent="-342900">
              <a:lnSpc>
                <a:spcPct val="107000"/>
              </a:lnSpc>
              <a:spcAft>
                <a:spcPts val="800"/>
              </a:spcAft>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conditions we took here are of our knowledge but the client may have a different approach.</a:t>
            </a:r>
          </a:p>
        </p:txBody>
      </p:sp>
      <p:sp>
        <p:nvSpPr>
          <p:cNvPr id="6" name="TextBox 5">
            <a:extLst>
              <a:ext uri="{FF2B5EF4-FFF2-40B4-BE49-F238E27FC236}">
                <a16:creationId xmlns:a16="http://schemas.microsoft.com/office/drawing/2014/main" id="{BDF14EFE-4C0B-7DB2-468A-F09ECADA65B4}"/>
              </a:ext>
            </a:extLst>
          </p:cNvPr>
          <p:cNvSpPr txBox="1"/>
          <p:nvPr/>
        </p:nvSpPr>
        <p:spPr>
          <a:xfrm>
            <a:off x="792480" y="1843213"/>
            <a:ext cx="6878320" cy="1465209"/>
          </a:xfrm>
          <a:prstGeom prst="rect">
            <a:avLst/>
          </a:prstGeom>
          <a:noFill/>
        </p:spPr>
        <p:txBody>
          <a:bodyPr wrap="square">
            <a:spAutoFit/>
          </a:bodyPr>
          <a:lstStyle/>
          <a:p>
            <a:pPr marL="342900" lvl="0" indent="-342900">
              <a:lnSpc>
                <a:spcPct val="107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Coming to the deployment side the client must have some certain conditions on the basis of which the Interest Rate is assigned.</a:t>
            </a:r>
          </a:p>
          <a:p>
            <a:pPr marL="342900" lvl="0" indent="-342900">
              <a:lnSpc>
                <a:spcPct val="107000"/>
              </a:lnSpc>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suggest the client to give us some conditions based on which we can reiterate through the whole data and can change some of it.</a:t>
            </a:r>
          </a:p>
          <a:p>
            <a:pPr marL="342900" lvl="0" indent="-342900">
              <a:lnSpc>
                <a:spcPct val="107000"/>
              </a:lnSpc>
              <a:spcAft>
                <a:spcPts val="800"/>
              </a:spcAft>
              <a:buClr>
                <a:schemeClr val="bg1"/>
              </a:buClr>
              <a:buFont typeface="Wingdings" panose="05000000000000000000" pitchFamily="2" charset="2"/>
              <a:buChar char="Ø"/>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Changing the data and classifying the interest rates correctly to the customers may have an effect on model accuracy and client can happily deploy it on his side.</a:t>
            </a:r>
          </a:p>
        </p:txBody>
      </p:sp>
    </p:spTree>
    <p:extLst>
      <p:ext uri="{BB962C8B-B14F-4D97-AF65-F5344CB8AC3E}">
        <p14:creationId xmlns:p14="http://schemas.microsoft.com/office/powerpoint/2010/main" val="2282461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endParaRPr/>
          </a:p>
        </p:txBody>
      </p:sp>
      <p:sp>
        <p:nvSpPr>
          <p:cNvPr id="720" name="Google Shape;72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721" name="Google Shape;721;p51"/>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2114965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DCDEAD54-7CB5-8BF3-D4E1-BEE11214CE97}"/>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spTree>
    <p:extLst>
      <p:ext uri="{BB962C8B-B14F-4D97-AF65-F5344CB8AC3E}">
        <p14:creationId xmlns:p14="http://schemas.microsoft.com/office/powerpoint/2010/main" val="1050377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sp>
        <p:nvSpPr>
          <p:cNvPr id="115" name="Google Shape;115;p41"/>
          <p:cNvSpPr txBox="1"/>
          <p:nvPr/>
        </p:nvSpPr>
        <p:spPr>
          <a:xfrm>
            <a:off x="716400" y="417087"/>
            <a:ext cx="8187600" cy="615523"/>
          </a:xfrm>
          <a:prstGeom prst="rect">
            <a:avLst/>
          </a:prstGeom>
          <a:noFill/>
          <a:ln>
            <a:noFill/>
          </a:ln>
        </p:spPr>
        <p:txBody>
          <a:bodyPr spcFirstLastPara="1" wrap="square" lIns="91425" tIns="91425" rIns="91425" bIns="91425" anchor="t" anchorCtr="0">
            <a:spAutoFit/>
          </a:bodyPr>
          <a:lstStyle/>
          <a:p>
            <a:pPr lvl="0">
              <a:buSzPts val="2800"/>
            </a:pPr>
            <a:r>
              <a:rPr lang="en-US" sz="2800" b="1" dirty="0">
                <a:solidFill>
                  <a:srgbClr val="FFFFFF"/>
                </a:solidFill>
                <a:latin typeface="Roboto"/>
                <a:ea typeface="Roboto"/>
                <a:cs typeface="Roboto"/>
                <a:sym typeface="Roboto"/>
              </a:rPr>
              <a:t>Analysis/ Modeling Methodology</a:t>
            </a:r>
          </a:p>
        </p:txBody>
      </p:sp>
      <p:sp>
        <p:nvSpPr>
          <p:cNvPr id="2" name="Arrow: Chevron 1">
            <a:extLst>
              <a:ext uri="{FF2B5EF4-FFF2-40B4-BE49-F238E27FC236}">
                <a16:creationId xmlns:a16="http://schemas.microsoft.com/office/drawing/2014/main" id="{03C51963-959E-4499-998F-D04EB3CBACAA}"/>
              </a:ext>
            </a:extLst>
          </p:cNvPr>
          <p:cNvSpPr/>
          <p:nvPr/>
        </p:nvSpPr>
        <p:spPr>
          <a:xfrm>
            <a:off x="504372" y="1038523"/>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Data Preparation &amp; EDA</a:t>
            </a:r>
            <a:endParaRPr lang="en-IN" b="1" dirty="0">
              <a:solidFill>
                <a:schemeClr val="bg1"/>
              </a:solidFill>
              <a:latin typeface="Calibri" panose="020F0502020204030204" pitchFamily="34" charset="0"/>
              <a:cs typeface="Calibri" panose="020F0502020204030204" pitchFamily="34" charset="0"/>
            </a:endParaRPr>
          </a:p>
        </p:txBody>
      </p:sp>
      <p:sp>
        <p:nvSpPr>
          <p:cNvPr id="5" name="Arrow: Chevron 4">
            <a:extLst>
              <a:ext uri="{FF2B5EF4-FFF2-40B4-BE49-F238E27FC236}">
                <a16:creationId xmlns:a16="http://schemas.microsoft.com/office/drawing/2014/main" id="{EFF9AD0A-A090-4337-B50E-A1E052A3FE46}"/>
              </a:ext>
            </a:extLst>
          </p:cNvPr>
          <p:cNvSpPr/>
          <p:nvPr/>
        </p:nvSpPr>
        <p:spPr>
          <a:xfrm>
            <a:off x="2588448" y="1038523"/>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Variable Creation and  Selection</a:t>
            </a:r>
            <a:endParaRPr lang="en-IN" b="1" dirty="0">
              <a:solidFill>
                <a:schemeClr val="bg1"/>
              </a:solidFill>
              <a:latin typeface="Calibri" panose="020F0502020204030204" pitchFamily="34" charset="0"/>
              <a:cs typeface="Calibri" panose="020F0502020204030204" pitchFamily="34" charset="0"/>
            </a:endParaRPr>
          </a:p>
        </p:txBody>
      </p:sp>
      <p:sp>
        <p:nvSpPr>
          <p:cNvPr id="6" name="Arrow: Chevron 5">
            <a:extLst>
              <a:ext uri="{FF2B5EF4-FFF2-40B4-BE49-F238E27FC236}">
                <a16:creationId xmlns:a16="http://schemas.microsoft.com/office/drawing/2014/main" id="{E339D4A6-2782-4508-A2E7-50EC229900DB}"/>
              </a:ext>
            </a:extLst>
          </p:cNvPr>
          <p:cNvSpPr/>
          <p:nvPr/>
        </p:nvSpPr>
        <p:spPr>
          <a:xfrm>
            <a:off x="4672524" y="1038522"/>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Model Development</a:t>
            </a:r>
            <a:endParaRPr lang="en-IN" b="1" dirty="0">
              <a:solidFill>
                <a:schemeClr val="bg1"/>
              </a:solidFill>
              <a:latin typeface="Calibri" panose="020F0502020204030204" pitchFamily="34" charset="0"/>
              <a:cs typeface="Calibri" panose="020F0502020204030204" pitchFamily="34" charset="0"/>
            </a:endParaRPr>
          </a:p>
        </p:txBody>
      </p:sp>
      <p:sp>
        <p:nvSpPr>
          <p:cNvPr id="7" name="Arrow: Chevron 6">
            <a:extLst>
              <a:ext uri="{FF2B5EF4-FFF2-40B4-BE49-F238E27FC236}">
                <a16:creationId xmlns:a16="http://schemas.microsoft.com/office/drawing/2014/main" id="{B7CD124B-3EC6-4FFA-801B-162BD2B02519}"/>
              </a:ext>
            </a:extLst>
          </p:cNvPr>
          <p:cNvSpPr/>
          <p:nvPr/>
        </p:nvSpPr>
        <p:spPr>
          <a:xfrm>
            <a:off x="6756599" y="1038522"/>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Model Performance Testing</a:t>
            </a:r>
            <a:endParaRPr lang="en-IN" b="1" dirty="0">
              <a:solidFill>
                <a:schemeClr val="bg1"/>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4F680F41-9DDF-4A40-B483-158C7FB047AD}"/>
              </a:ext>
            </a:extLst>
          </p:cNvPr>
          <p:cNvSpPr/>
          <p:nvPr/>
        </p:nvSpPr>
        <p:spPr>
          <a:xfrm>
            <a:off x="436409"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Sub-setting is done by removing Loan_ID , Home owner</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All the missing values have been replaced with corresponding mean or mode</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Extensive bi-variate analysis conducted on all meaningful variables</a:t>
            </a:r>
          </a:p>
          <a:p>
            <a:pPr marL="180000" indent="-180000">
              <a:buClr>
                <a:schemeClr val="bg1"/>
              </a:buClr>
              <a:buFont typeface="Arial" panose="020B0604020202020204" pitchFamily="34" charset="0"/>
              <a:buChar char="•"/>
            </a:pPr>
            <a:endParaRPr lang="en-IN" sz="1200" dirty="0">
              <a:solidFill>
                <a:schemeClr val="bg1"/>
              </a:solidFill>
              <a:latin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BB0B3AAB-F40C-4243-9D66-BE0BEE439734}"/>
              </a:ext>
            </a:extLst>
          </p:cNvPr>
          <p:cNvSpPr/>
          <p:nvPr/>
        </p:nvSpPr>
        <p:spPr>
          <a:xfrm>
            <a:off x="2546657"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20+ new variables created as a part of feature engineering</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Used label encoding to create dummy variables</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Used mapping techniques to map the object variables to numerical variables</a:t>
            </a:r>
            <a:endParaRPr lang="en-IN" sz="1200" dirty="0">
              <a:solidFill>
                <a:schemeClr val="bg1"/>
              </a:solidFill>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7D7E1C52-0D2F-4D44-B774-0725365ECC40}"/>
              </a:ext>
            </a:extLst>
          </p:cNvPr>
          <p:cNvSpPr/>
          <p:nvPr/>
        </p:nvSpPr>
        <p:spPr>
          <a:xfrm>
            <a:off x="4656905"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Decision tree classifier chosen as the preferred modeling technique since the target variable  is  multiclass and data is complex</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Developed 5+ candidate models</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Highest Model accuracy observed of 74%</a:t>
            </a:r>
            <a:endParaRPr lang="en-IN" sz="1200" dirty="0">
              <a:solidFill>
                <a:schemeClr val="bg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148B7328-01BA-4AF1-B7EC-D7A92FBE7A60}"/>
              </a:ext>
            </a:extLst>
          </p:cNvPr>
          <p:cNvSpPr/>
          <p:nvPr/>
        </p:nvSpPr>
        <p:spPr>
          <a:xfrm>
            <a:off x="6767153"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Conducted k-cross validation for k=5,10,15</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Model performance also assessed on a hold-out sample of size 20% of the original dataset</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Performed all the required metrics precision ,recall, confusion matrix ,roc_auc curve</a:t>
            </a:r>
            <a:endParaRPr lang="en-IN"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425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0" y="1"/>
            <a:ext cx="9144000" cy="5143499"/>
          </a:xfrm>
          <a:prstGeom prst="rect">
            <a:avLst/>
          </a:prstGeom>
          <a:noFill/>
          <a:ln>
            <a:noFill/>
          </a:ln>
        </p:spPr>
      </p:pic>
      <p:sp>
        <p:nvSpPr>
          <p:cNvPr id="115" name="Google Shape;115;p41"/>
          <p:cNvSpPr txBox="1"/>
          <p:nvPr/>
        </p:nvSpPr>
        <p:spPr>
          <a:xfrm>
            <a:off x="203203" y="205580"/>
            <a:ext cx="8187600" cy="615523"/>
          </a:xfrm>
          <a:prstGeom prst="rect">
            <a:avLst/>
          </a:prstGeom>
          <a:noFill/>
          <a:ln>
            <a:noFill/>
          </a:ln>
        </p:spPr>
        <p:txBody>
          <a:bodyPr spcFirstLastPara="1" wrap="square" lIns="91425" tIns="91425" rIns="91425" bIns="91425" anchor="t" anchorCtr="0">
            <a:spAutoFit/>
          </a:bodyPr>
          <a:lstStyle/>
          <a:p>
            <a:pPr lvl="0">
              <a:buSzPts val="2800"/>
            </a:pPr>
            <a:r>
              <a:rPr lang="en-US" sz="2800" b="1" dirty="0">
                <a:solidFill>
                  <a:srgbClr val="FFFFFF"/>
                </a:solidFill>
                <a:latin typeface="Roboto"/>
                <a:ea typeface="Roboto"/>
                <a:cs typeface="Roboto"/>
                <a:sym typeface="Roboto"/>
              </a:rPr>
              <a:t>Extended Data Dictionary (EDD)</a:t>
            </a:r>
          </a:p>
        </p:txBody>
      </p:sp>
      <p:graphicFrame>
        <p:nvGraphicFramePr>
          <p:cNvPr id="7" name="Table 6">
            <a:extLst>
              <a:ext uri="{FF2B5EF4-FFF2-40B4-BE49-F238E27FC236}">
                <a16:creationId xmlns:a16="http://schemas.microsoft.com/office/drawing/2014/main" id="{472DF423-38CD-BBAB-E8CA-2AE3C8AA4879}"/>
              </a:ext>
            </a:extLst>
          </p:cNvPr>
          <p:cNvGraphicFramePr>
            <a:graphicFrameLocks noGrp="1"/>
          </p:cNvGraphicFramePr>
          <p:nvPr>
            <p:extLst>
              <p:ext uri="{D42A27DB-BD31-4B8C-83A1-F6EECF244321}">
                <p14:modId xmlns:p14="http://schemas.microsoft.com/office/powerpoint/2010/main" val="2256320392"/>
              </p:ext>
            </p:extLst>
          </p:nvPr>
        </p:nvGraphicFramePr>
        <p:xfrm>
          <a:off x="304800" y="821103"/>
          <a:ext cx="8747763" cy="4114800"/>
        </p:xfrm>
        <a:graphic>
          <a:graphicData uri="http://schemas.openxmlformats.org/drawingml/2006/table">
            <a:tbl>
              <a:tblPr firstRow="1" bandRow="1">
                <a:tableStyleId>{7C32AA2C-D27D-4419-AF1A-19E52163CEF9}</a:tableStyleId>
              </a:tblPr>
              <a:tblGrid>
                <a:gridCol w="957063">
                  <a:extLst>
                    <a:ext uri="{9D8B030D-6E8A-4147-A177-3AD203B41FA5}">
                      <a16:colId xmlns:a16="http://schemas.microsoft.com/office/drawing/2014/main" val="2044447870"/>
                    </a:ext>
                  </a:extLst>
                </a:gridCol>
                <a:gridCol w="696405">
                  <a:extLst>
                    <a:ext uri="{9D8B030D-6E8A-4147-A177-3AD203B41FA5}">
                      <a16:colId xmlns:a16="http://schemas.microsoft.com/office/drawing/2014/main" val="580086879"/>
                    </a:ext>
                  </a:extLst>
                </a:gridCol>
                <a:gridCol w="527043">
                  <a:extLst>
                    <a:ext uri="{9D8B030D-6E8A-4147-A177-3AD203B41FA5}">
                      <a16:colId xmlns:a16="http://schemas.microsoft.com/office/drawing/2014/main" val="4101808488"/>
                    </a:ext>
                  </a:extLst>
                </a:gridCol>
                <a:gridCol w="605261">
                  <a:extLst>
                    <a:ext uri="{9D8B030D-6E8A-4147-A177-3AD203B41FA5}">
                      <a16:colId xmlns:a16="http://schemas.microsoft.com/office/drawing/2014/main" val="816052767"/>
                    </a:ext>
                  </a:extLst>
                </a:gridCol>
                <a:gridCol w="523457">
                  <a:extLst>
                    <a:ext uri="{9D8B030D-6E8A-4147-A177-3AD203B41FA5}">
                      <a16:colId xmlns:a16="http://schemas.microsoft.com/office/drawing/2014/main" val="3153644299"/>
                    </a:ext>
                  </a:extLst>
                </a:gridCol>
                <a:gridCol w="503065">
                  <a:extLst>
                    <a:ext uri="{9D8B030D-6E8A-4147-A177-3AD203B41FA5}">
                      <a16:colId xmlns:a16="http://schemas.microsoft.com/office/drawing/2014/main" val="2430959299"/>
                    </a:ext>
                  </a:extLst>
                </a:gridCol>
                <a:gridCol w="569400">
                  <a:extLst>
                    <a:ext uri="{9D8B030D-6E8A-4147-A177-3AD203B41FA5}">
                      <a16:colId xmlns:a16="http://schemas.microsoft.com/office/drawing/2014/main" val="2548647329"/>
                    </a:ext>
                  </a:extLst>
                </a:gridCol>
                <a:gridCol w="708656">
                  <a:extLst>
                    <a:ext uri="{9D8B030D-6E8A-4147-A177-3AD203B41FA5}">
                      <a16:colId xmlns:a16="http://schemas.microsoft.com/office/drawing/2014/main" val="866769941"/>
                    </a:ext>
                  </a:extLst>
                </a:gridCol>
                <a:gridCol w="537055">
                  <a:extLst>
                    <a:ext uri="{9D8B030D-6E8A-4147-A177-3AD203B41FA5}">
                      <a16:colId xmlns:a16="http://schemas.microsoft.com/office/drawing/2014/main" val="3406600798"/>
                    </a:ext>
                  </a:extLst>
                </a:gridCol>
                <a:gridCol w="584640">
                  <a:extLst>
                    <a:ext uri="{9D8B030D-6E8A-4147-A177-3AD203B41FA5}">
                      <a16:colId xmlns:a16="http://schemas.microsoft.com/office/drawing/2014/main" val="2804980062"/>
                    </a:ext>
                  </a:extLst>
                </a:gridCol>
                <a:gridCol w="598238">
                  <a:extLst>
                    <a:ext uri="{9D8B030D-6E8A-4147-A177-3AD203B41FA5}">
                      <a16:colId xmlns:a16="http://schemas.microsoft.com/office/drawing/2014/main" val="2515621685"/>
                    </a:ext>
                  </a:extLst>
                </a:gridCol>
                <a:gridCol w="564248">
                  <a:extLst>
                    <a:ext uri="{9D8B030D-6E8A-4147-A177-3AD203B41FA5}">
                      <a16:colId xmlns:a16="http://schemas.microsoft.com/office/drawing/2014/main" val="2564474540"/>
                    </a:ext>
                  </a:extLst>
                </a:gridCol>
                <a:gridCol w="720605">
                  <a:extLst>
                    <a:ext uri="{9D8B030D-6E8A-4147-A177-3AD203B41FA5}">
                      <a16:colId xmlns:a16="http://schemas.microsoft.com/office/drawing/2014/main" val="1045004552"/>
                    </a:ext>
                  </a:extLst>
                </a:gridCol>
                <a:gridCol w="652627">
                  <a:extLst>
                    <a:ext uri="{9D8B030D-6E8A-4147-A177-3AD203B41FA5}">
                      <a16:colId xmlns:a16="http://schemas.microsoft.com/office/drawing/2014/main" val="1240508217"/>
                    </a:ext>
                  </a:extLst>
                </a:gridCol>
              </a:tblGrid>
              <a:tr h="531818">
                <a:tc>
                  <a:txBody>
                    <a:bodyPr/>
                    <a:lstStyle/>
                    <a:p>
                      <a:r>
                        <a:rPr lang="en-IN" sz="1000" dirty="0">
                          <a:solidFill>
                            <a:schemeClr val="bg1"/>
                          </a:solidFill>
                          <a:latin typeface="Roboto" panose="02000000000000000000" pitchFamily="2" charset="0"/>
                          <a:ea typeface="Roboto" panose="02000000000000000000" pitchFamily="2" charset="0"/>
                        </a:rPr>
                        <a:t>Variable Name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Variable Type</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Min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1%</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25%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50%</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Mean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75%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Pc 95%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Pc 99%</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Max</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Missing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 Unique values</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3312463667"/>
                  </a:ext>
                </a:extLst>
              </a:tr>
              <a:tr h="384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Roboto" panose="02000000000000000000" pitchFamily="2" charset="0"/>
                          <a:ea typeface="Roboto" panose="02000000000000000000" pitchFamily="2" charset="0"/>
                        </a:rPr>
                        <a:t>Loan amount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Roboto" panose="02000000000000000000" pitchFamily="2" charset="0"/>
                          <a:ea typeface="Roboto" panose="02000000000000000000" pitchFamily="2" charset="0"/>
                        </a:rPr>
                        <a:t>requested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numeric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500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1800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3500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8000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12075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14351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20000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30000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35000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35000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       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18162227"/>
                  </a:ext>
                </a:extLst>
              </a:tr>
              <a:tr h="384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Roboto" panose="02000000000000000000" pitchFamily="2" charset="0"/>
                          <a:ea typeface="Roboto" panose="02000000000000000000" pitchFamily="2" charset="0"/>
                        </a:rPr>
                        <a:t>Employmentduration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tx2"/>
                          </a:solidFill>
                          <a:latin typeface="Roboto" panose="02000000000000000000" pitchFamily="2" charset="0"/>
                          <a:ea typeface="Roboto" panose="02000000000000000000" pitchFamily="2" charset="0"/>
                        </a:rPr>
                        <a:t>numeric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      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0.007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3726602"/>
                  </a:ext>
                </a:extLst>
              </a:tr>
              <a:tr h="384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rPr>
                        <a:t>Annual Income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numeric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4000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19000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28000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45000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63000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73331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Roboto" panose="02000000000000000000" pitchFamily="2" charset="0"/>
                          <a:ea typeface="Roboto" panose="02000000000000000000" pitchFamily="2" charset="0"/>
                        </a:rPr>
                        <a:t>88698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Roboto" panose="02000000000000000000" pitchFamily="2" charset="0"/>
                          <a:ea typeface="Roboto" panose="02000000000000000000" pitchFamily="2" charset="0"/>
                        </a:rPr>
                        <a:t>150000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Roboto" panose="02000000000000000000" pitchFamily="2" charset="0"/>
                          <a:ea typeface="Roboto" panose="02000000000000000000" pitchFamily="2" charset="0"/>
                        </a:rPr>
                        <a:t>240000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Roboto" panose="02000000000000000000" pitchFamily="2" charset="0"/>
                          <a:ea typeface="Roboto" panose="02000000000000000000" pitchFamily="2" charset="0"/>
                        </a:rPr>
                        <a:t>7500000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    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7.4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01115740"/>
                  </a:ext>
                </a:extLst>
              </a:tr>
              <a:tr h="3961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rPr>
                        <a:t>Inquries last 6 months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numeric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tx2"/>
                          </a:solidFill>
                          <a:latin typeface="Roboto" panose="02000000000000000000" pitchFamily="2" charset="0"/>
                          <a:ea typeface="Roboto" panose="02000000000000000000" pitchFamily="2"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0"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0" dirty="0">
                          <a:solidFill>
                            <a:schemeClr val="bg1"/>
                          </a:solidFill>
                          <a:latin typeface="Roboto" panose="02000000000000000000" pitchFamily="2" charset="0"/>
                          <a:ea typeface="Roboto" panose="02000000000000000000" pitchFamily="2" charset="0"/>
                        </a:rPr>
                        <a:t>0.005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674506"/>
                  </a:ext>
                </a:extLst>
              </a:tr>
              <a:tr h="384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Deliquency months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numeric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16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31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IN" sz="1000" b="0" dirty="0">
                          <a:solidFill>
                            <a:schemeClr val="tx2"/>
                          </a:solidFill>
                          <a:effectLst/>
                          <a:latin typeface="Roboto" panose="02000000000000000000" pitchFamily="2" charset="0"/>
                          <a:ea typeface="Roboto" panose="02000000000000000000" pitchFamily="2" charset="0"/>
                        </a:rPr>
                        <a:t>34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50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74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0" dirty="0">
                          <a:solidFill>
                            <a:schemeClr val="bg1"/>
                          </a:solidFill>
                          <a:latin typeface="Roboto" panose="02000000000000000000" pitchFamily="2" charset="0"/>
                          <a:ea typeface="Roboto" panose="02000000000000000000" pitchFamily="2" charset="0"/>
                        </a:rPr>
                        <a:t>180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0" dirty="0">
                          <a:solidFill>
                            <a:schemeClr val="bg1"/>
                          </a:solidFill>
                          <a:latin typeface="Roboto" panose="02000000000000000000" pitchFamily="2" charset="0"/>
                          <a:ea typeface="Roboto" panose="02000000000000000000" pitchFamily="2" charset="0"/>
                        </a:rPr>
                        <a:t>54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0" dirty="0">
                          <a:solidFill>
                            <a:schemeClr val="bg1"/>
                          </a:solidFill>
                          <a:latin typeface="Roboto" panose="02000000000000000000" pitchFamily="2" charset="0"/>
                          <a:ea typeface="Roboto" panose="02000000000000000000" pitchFamily="2" charset="0"/>
                        </a:rPr>
                        <a:t>0.074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31852451"/>
                  </a:ext>
                </a:extLst>
              </a:tr>
              <a:tr h="384091">
                <a:tc>
                  <a:txBody>
                    <a:bodyPr/>
                    <a:lstStyle/>
                    <a:p>
                      <a:r>
                        <a:rPr lang="en-US" sz="1000" dirty="0">
                          <a:solidFill>
                            <a:schemeClr val="bg1"/>
                          </a:solidFill>
                          <a:latin typeface="Roboto" panose="02000000000000000000" pitchFamily="2" charset="0"/>
                          <a:ea typeface="Roboto" panose="02000000000000000000" pitchFamily="2" charset="0"/>
                        </a:rPr>
                        <a:t>Active accounts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numeric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IN" sz="1000" b="1" dirty="0">
                          <a:solidFill>
                            <a:schemeClr val="tx2"/>
                          </a:solidFill>
                          <a:latin typeface="Roboto" panose="02000000000000000000" pitchFamily="2" charset="0"/>
                          <a:ea typeface="Roboto" panose="02000000000000000000" pitchFamily="2" charset="0"/>
                        </a:rPr>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14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27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76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0.035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20222410"/>
                  </a:ext>
                </a:extLst>
              </a:tr>
              <a:tr h="384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Total accounts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numeric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23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tx2"/>
                          </a:solidFill>
                          <a:latin typeface="Roboto" panose="02000000000000000000" pitchFamily="2" charset="0"/>
                          <a:ea typeface="Roboto" panose="02000000000000000000" pitchFamily="2" charset="0"/>
                        </a:rPr>
                        <a:t>25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32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47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59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156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0.061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2916014"/>
                  </a:ext>
                </a:extLst>
              </a:tr>
              <a:tr h="384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Debt to Income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numeric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tx2"/>
                          </a:solidFill>
                          <a:latin typeface="Roboto" panose="02000000000000000000" pitchFamily="2" charset="0"/>
                          <a:ea typeface="Roboto" panose="02000000000000000000" pitchFamily="2"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23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31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35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b="1" dirty="0">
                          <a:solidFill>
                            <a:schemeClr val="bg1"/>
                          </a:solidFill>
                          <a:latin typeface="Roboto" panose="02000000000000000000" pitchFamily="2" charset="0"/>
                          <a:ea typeface="Roboto" panose="02000000000000000000" pitchFamily="2" charset="0"/>
                        </a:rPr>
                        <a:t>40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2.406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21110754"/>
                  </a:ext>
                </a:extLst>
              </a:tr>
              <a:tr h="34729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Roboto" panose="02000000000000000000" pitchFamily="2" charset="0"/>
                          <a:ea typeface="Roboto" panose="02000000000000000000" pitchFamily="2" charset="0"/>
                        </a:rPr>
                        <a:t>Home Ownership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_</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sz="1000" b="1" dirty="0">
                          <a:solidFill>
                            <a:schemeClr val="bg1"/>
                          </a:solidFill>
                          <a:latin typeface="Roboto" panose="02000000000000000000" pitchFamily="2" charset="0"/>
                          <a:ea typeface="Roboto" panose="02000000000000000000" pitchFamily="2" charset="0"/>
                        </a:rPr>
                        <a:t>0.003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12460720"/>
                  </a:ext>
                </a:extLst>
              </a:tr>
            </a:tbl>
          </a:graphicData>
        </a:graphic>
      </p:graphicFrame>
    </p:spTree>
    <p:extLst>
      <p:ext uri="{BB962C8B-B14F-4D97-AF65-F5344CB8AC3E}">
        <p14:creationId xmlns:p14="http://schemas.microsoft.com/office/powerpoint/2010/main" val="106645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14;p41">
            <a:extLst>
              <a:ext uri="{FF2B5EF4-FFF2-40B4-BE49-F238E27FC236}">
                <a16:creationId xmlns:a16="http://schemas.microsoft.com/office/drawing/2014/main" id="{527A055D-B73C-E6E7-C735-94DE5C1EC31A}"/>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sp>
        <p:nvSpPr>
          <p:cNvPr id="4" name="Rectangle 3">
            <a:extLst>
              <a:ext uri="{FF2B5EF4-FFF2-40B4-BE49-F238E27FC236}">
                <a16:creationId xmlns:a16="http://schemas.microsoft.com/office/drawing/2014/main" id="{3170F815-0E03-E8EF-D3A4-A65F2CC9FA6C}"/>
              </a:ext>
            </a:extLst>
          </p:cNvPr>
          <p:cNvSpPr/>
          <p:nvPr/>
        </p:nvSpPr>
        <p:spPr>
          <a:xfrm>
            <a:off x="231072" y="634444"/>
            <a:ext cx="8187597" cy="302315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Findings from EDD :</a:t>
            </a:r>
          </a:p>
          <a:p>
            <a:endParaRPr lang="en-US" dirty="0">
              <a:solidFill>
                <a:schemeClr val="bg1"/>
              </a:solidFill>
              <a:latin typeface="Roboto" panose="02000000000000000000" pitchFamily="2" charset="0"/>
              <a:ea typeface="Roboto" panose="02000000000000000000" pitchFamily="2" charset="0"/>
            </a:endParaRPr>
          </a:p>
          <a:p>
            <a:pPr marL="495450" lvl="2" indent="-1714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rPr>
              <a:t>It is observed that maximum customers are requesting for the loan less than 36000/-</a:t>
            </a:r>
          </a:p>
          <a:p>
            <a:pPr marL="495450" lvl="2" indent="-1714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rPr>
              <a:t>It is observed that large number of customers are employed for more than 10 years</a:t>
            </a:r>
          </a:p>
          <a:p>
            <a:pPr marL="495450" lvl="2" indent="-1714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rPr>
              <a:t>99% of customers are having annual income less than 2,40,000. An outlier is being identified</a:t>
            </a:r>
          </a:p>
          <a:p>
            <a:pPr marL="495450" lvl="2" indent="-1714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rPr>
              <a:t>More number of missing values have been identified in annual income</a:t>
            </a:r>
          </a:p>
          <a:p>
            <a:pPr marL="495450" lvl="2" indent="-1714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rPr>
              <a:t>It is observed that 99 per customers have been inquired for less than 4 times</a:t>
            </a:r>
          </a:p>
          <a:p>
            <a:pPr marL="495450" lvl="2" indent="-1714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rPr>
              <a:t>Total debts of the customers is very high</a:t>
            </a:r>
          </a:p>
          <a:p>
            <a:pPr marL="495450" lvl="2" indent="-1714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rPr>
              <a:t>Months since deliquency is having more than 54 per of missing values</a:t>
            </a:r>
          </a:p>
          <a:p>
            <a:pPr marL="495450" lvl="2" indent="-171450">
              <a:lnSpc>
                <a:spcPct val="150000"/>
              </a:lnSpc>
              <a:buClr>
                <a:schemeClr val="bg1"/>
              </a:buClr>
              <a:buFont typeface="Wingdings" panose="05000000000000000000" pitchFamily="2" charset="2"/>
              <a:buChar char="Ø"/>
            </a:pPr>
            <a:r>
              <a:rPr lang="en-US" sz="1200" dirty="0">
                <a:solidFill>
                  <a:schemeClr val="bg1"/>
                </a:solidFill>
                <a:latin typeface="Roboto" panose="02000000000000000000" pitchFamily="2" charset="0"/>
                <a:ea typeface="Roboto" panose="02000000000000000000" pitchFamily="2" charset="0"/>
              </a:rPr>
              <a:t>Home ownership is having 15 per of missing values</a:t>
            </a:r>
          </a:p>
        </p:txBody>
      </p:sp>
    </p:spTree>
    <p:extLst>
      <p:ext uri="{BB962C8B-B14F-4D97-AF65-F5344CB8AC3E}">
        <p14:creationId xmlns:p14="http://schemas.microsoft.com/office/powerpoint/2010/main" val="300676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sp>
        <p:nvSpPr>
          <p:cNvPr id="115" name="Google Shape;115;p41"/>
          <p:cNvSpPr txBox="1"/>
          <p:nvPr/>
        </p:nvSpPr>
        <p:spPr>
          <a:xfrm>
            <a:off x="716400" y="417087"/>
            <a:ext cx="8187600" cy="615523"/>
          </a:xfrm>
          <a:prstGeom prst="rect">
            <a:avLst/>
          </a:prstGeom>
          <a:noFill/>
          <a:ln>
            <a:noFill/>
          </a:ln>
        </p:spPr>
        <p:txBody>
          <a:bodyPr spcFirstLastPara="1" wrap="square" lIns="91425" tIns="91425" rIns="91425" bIns="91425" anchor="t" anchorCtr="0">
            <a:spAutoFit/>
          </a:bodyPr>
          <a:lstStyle/>
          <a:p>
            <a:pPr lvl="0">
              <a:buSzPts val="2800"/>
            </a:pPr>
            <a:r>
              <a:rPr lang="en-US" sz="2800" b="1" dirty="0">
                <a:solidFill>
                  <a:srgbClr val="FFFFFF"/>
                </a:solidFill>
                <a:latin typeface="Roboto"/>
                <a:ea typeface="Roboto"/>
                <a:cs typeface="Roboto"/>
                <a:sym typeface="Roboto"/>
              </a:rPr>
              <a:t>Feature Engineering – New variables created</a:t>
            </a:r>
          </a:p>
        </p:txBody>
      </p:sp>
      <p:graphicFrame>
        <p:nvGraphicFramePr>
          <p:cNvPr id="5" name="Table 3">
            <a:extLst>
              <a:ext uri="{FF2B5EF4-FFF2-40B4-BE49-F238E27FC236}">
                <a16:creationId xmlns:a16="http://schemas.microsoft.com/office/drawing/2014/main" id="{1B440684-9F14-41EA-A6D8-86F9608FE0AD}"/>
              </a:ext>
            </a:extLst>
          </p:cNvPr>
          <p:cNvGraphicFramePr>
            <a:graphicFrameLocks noGrp="1"/>
          </p:cNvGraphicFramePr>
          <p:nvPr>
            <p:extLst>
              <p:ext uri="{D42A27DB-BD31-4B8C-83A1-F6EECF244321}">
                <p14:modId xmlns:p14="http://schemas.microsoft.com/office/powerpoint/2010/main" val="1214006750"/>
              </p:ext>
            </p:extLst>
          </p:nvPr>
        </p:nvGraphicFramePr>
        <p:xfrm>
          <a:off x="1361165" y="1395729"/>
          <a:ext cx="6019801" cy="2352040"/>
        </p:xfrm>
        <a:graphic>
          <a:graphicData uri="http://schemas.openxmlformats.org/drawingml/2006/table">
            <a:tbl>
              <a:tblPr firstRow="1" bandRow="1">
                <a:tableStyleId>{7C32AA2C-D27D-4419-AF1A-19E52163CEF9}</a:tableStyleId>
              </a:tblPr>
              <a:tblGrid>
                <a:gridCol w="551935">
                  <a:extLst>
                    <a:ext uri="{9D8B030D-6E8A-4147-A177-3AD203B41FA5}">
                      <a16:colId xmlns:a16="http://schemas.microsoft.com/office/drawing/2014/main" val="1224490473"/>
                    </a:ext>
                  </a:extLst>
                </a:gridCol>
                <a:gridCol w="1068860">
                  <a:extLst>
                    <a:ext uri="{9D8B030D-6E8A-4147-A177-3AD203B41FA5}">
                      <a16:colId xmlns:a16="http://schemas.microsoft.com/office/drawing/2014/main" val="559348765"/>
                    </a:ext>
                  </a:extLst>
                </a:gridCol>
                <a:gridCol w="970005">
                  <a:extLst>
                    <a:ext uri="{9D8B030D-6E8A-4147-A177-3AD203B41FA5}">
                      <a16:colId xmlns:a16="http://schemas.microsoft.com/office/drawing/2014/main" val="935824227"/>
                    </a:ext>
                  </a:extLst>
                </a:gridCol>
                <a:gridCol w="3429001">
                  <a:extLst>
                    <a:ext uri="{9D8B030D-6E8A-4147-A177-3AD203B41FA5}">
                      <a16:colId xmlns:a16="http://schemas.microsoft.com/office/drawing/2014/main" val="577190524"/>
                    </a:ext>
                  </a:extLst>
                </a:gridCol>
              </a:tblGrid>
              <a:tr h="370840">
                <a:tc>
                  <a:txBody>
                    <a:bodyPr/>
                    <a:lstStyle/>
                    <a:p>
                      <a:r>
                        <a:rPr lang="en-US" sz="1000" dirty="0">
                          <a:solidFill>
                            <a:schemeClr val="bg1"/>
                          </a:solidFill>
                          <a:latin typeface="Roboto" panose="02000000000000000000" pitchFamily="2" charset="0"/>
                          <a:ea typeface="Roboto" panose="02000000000000000000" pitchFamily="2" charset="0"/>
                        </a:rPr>
                        <a:t>Sr. No</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Variable Name</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Variable Type</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000" dirty="0">
                          <a:solidFill>
                            <a:schemeClr val="bg1"/>
                          </a:solidFill>
                          <a:latin typeface="Roboto" panose="02000000000000000000" pitchFamily="2" charset="0"/>
                          <a:ea typeface="Roboto" panose="02000000000000000000" pitchFamily="2" charset="0"/>
                        </a:rPr>
                        <a:t>Description</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2751581605"/>
                  </a:ext>
                </a:extLst>
              </a:tr>
              <a:tr h="370840">
                <a:tc>
                  <a:txBody>
                    <a:bodyPr/>
                    <a:lstStyle/>
                    <a:p>
                      <a:r>
                        <a:rPr lang="en-US" sz="1000" dirty="0">
                          <a:solidFill>
                            <a:schemeClr val="bg1"/>
                          </a:solidFill>
                          <a:latin typeface="Roboto" panose="02000000000000000000" pitchFamily="2" charset="0"/>
                          <a:ea typeface="Roboto" panose="02000000000000000000" pitchFamily="2" charset="0"/>
                        </a:rPr>
                        <a:t>1</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Rent ,own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Roboto" panose="02000000000000000000" pitchFamily="2" charset="0"/>
                          <a:ea typeface="Roboto" panose="02000000000000000000" pitchFamily="2" charset="0"/>
                        </a:rPr>
                        <a:t>Object</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Roboto" panose="02000000000000000000" pitchFamily="2" charset="0"/>
                          <a:ea typeface="Roboto" panose="02000000000000000000" pitchFamily="2" charset="0"/>
                        </a:rPr>
                        <a:t>We created dummies using home ownership where new  complementary features are created</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3910073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2</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Total debt</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Roboto" panose="02000000000000000000" pitchFamily="2" charset="0"/>
                          <a:ea typeface="Roboto" panose="02000000000000000000" pitchFamily="2" charset="0"/>
                        </a:rPr>
                        <a:t>Numeric</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Roboto" panose="02000000000000000000" pitchFamily="2" charset="0"/>
                          <a:ea typeface="Roboto" panose="02000000000000000000" pitchFamily="2" charset="0"/>
                        </a:rPr>
                        <a:t>Using variables annual income and income to debt ratio we created  new feature total debt</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9219354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3</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Length employed</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Roboto" panose="02000000000000000000" pitchFamily="2" charset="0"/>
                          <a:ea typeface="Roboto" panose="02000000000000000000" pitchFamily="2" charset="0"/>
                        </a:rPr>
                        <a:t>Numeric</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Using label encoding we converted categorical values into 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64837184"/>
                  </a:ext>
                </a:extLst>
              </a:tr>
              <a:tr h="370840">
                <a:tc>
                  <a:txBody>
                    <a:bodyPr/>
                    <a:lstStyle/>
                    <a:p>
                      <a:r>
                        <a:rPr lang="en-US" sz="1000" dirty="0">
                          <a:solidFill>
                            <a:schemeClr val="bg1"/>
                          </a:solidFill>
                          <a:latin typeface="Roboto" panose="02000000000000000000" pitchFamily="2" charset="0"/>
                          <a:ea typeface="Roboto" panose="02000000000000000000" pitchFamily="2" charset="0"/>
                        </a:rPr>
                        <a:t>4</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Amount requested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Roboto" panose="02000000000000000000" pitchFamily="2" charset="0"/>
                          <a:ea typeface="Roboto" panose="02000000000000000000" pitchFamily="2" charset="0"/>
                        </a:rPr>
                        <a:t>numeric</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Roboto" panose="02000000000000000000" pitchFamily="2" charset="0"/>
                          <a:ea typeface="Roboto" panose="02000000000000000000" pitchFamily="2" charset="0"/>
                        </a:rPr>
                        <a:t>Using the loan amount requested we created bins and assigned to amount requested</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161687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bg1"/>
                          </a:solidFill>
                          <a:latin typeface="Roboto" panose="02000000000000000000" pitchFamily="2" charset="0"/>
                          <a:ea typeface="Roboto" panose="02000000000000000000" pitchFamily="2" charset="0"/>
                        </a:rPr>
                        <a:t>5</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latin typeface="Roboto" panose="02000000000000000000" pitchFamily="2" charset="0"/>
                          <a:ea typeface="Roboto" panose="02000000000000000000" pitchFamily="2" charset="0"/>
                        </a:rPr>
                        <a:t>Purpose of loan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000" dirty="0">
                          <a:solidFill>
                            <a:schemeClr val="bg1"/>
                          </a:solidFill>
                          <a:latin typeface="Roboto" panose="02000000000000000000" pitchFamily="2" charset="0"/>
                          <a:ea typeface="Roboto" panose="02000000000000000000" pitchFamily="2" charset="0"/>
                        </a:rPr>
                        <a:t>Object</a:t>
                      </a:r>
                      <a:endParaRPr lang="en-IN" sz="1000" dirty="0">
                        <a:solidFill>
                          <a:schemeClr val="bg1"/>
                        </a:solidFill>
                        <a:latin typeface="Roboto" panose="02000000000000000000" pitchFamily="2" charset="0"/>
                        <a:ea typeface="Roboto"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1000" dirty="0">
                          <a:solidFill>
                            <a:schemeClr val="bg1"/>
                          </a:solidFill>
                          <a:latin typeface="Roboto" panose="02000000000000000000" pitchFamily="2" charset="0"/>
                          <a:ea typeface="Roboto" panose="02000000000000000000" pitchFamily="2" charset="0"/>
                        </a:rPr>
                        <a:t>All the categorical features have been encoded to numerical features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02937994"/>
                  </a:ext>
                </a:extLst>
              </a:tr>
            </a:tbl>
          </a:graphicData>
        </a:graphic>
      </p:graphicFrame>
    </p:spTree>
    <p:extLst>
      <p:ext uri="{BB962C8B-B14F-4D97-AF65-F5344CB8AC3E}">
        <p14:creationId xmlns:p14="http://schemas.microsoft.com/office/powerpoint/2010/main" val="352439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C5FE9304-8371-4FB2-ABF1-025C7A9F78D2}"/>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pic>
        <p:nvPicPr>
          <p:cNvPr id="6" name="Picture 5">
            <a:extLst>
              <a:ext uri="{FF2B5EF4-FFF2-40B4-BE49-F238E27FC236}">
                <a16:creationId xmlns:a16="http://schemas.microsoft.com/office/drawing/2014/main" id="{AC438514-6668-F809-DDC3-7DAE1C07C00F}"/>
              </a:ext>
            </a:extLst>
          </p:cNvPr>
          <p:cNvPicPr>
            <a:picLocks noChangeAspect="1"/>
          </p:cNvPicPr>
          <p:nvPr/>
        </p:nvPicPr>
        <p:blipFill>
          <a:blip r:embed="rId3"/>
          <a:stretch>
            <a:fillRect/>
          </a:stretch>
        </p:blipFill>
        <p:spPr>
          <a:xfrm>
            <a:off x="802638" y="1171302"/>
            <a:ext cx="3659751" cy="2564325"/>
          </a:xfrm>
          <a:prstGeom prst="rect">
            <a:avLst/>
          </a:prstGeom>
        </p:spPr>
      </p:pic>
      <p:pic>
        <p:nvPicPr>
          <p:cNvPr id="7" name="Picture 6">
            <a:extLst>
              <a:ext uri="{FF2B5EF4-FFF2-40B4-BE49-F238E27FC236}">
                <a16:creationId xmlns:a16="http://schemas.microsoft.com/office/drawing/2014/main" id="{820A0369-9211-1B7E-96E3-63B239B0C235}"/>
              </a:ext>
            </a:extLst>
          </p:cNvPr>
          <p:cNvPicPr>
            <a:picLocks noChangeAspect="1"/>
          </p:cNvPicPr>
          <p:nvPr/>
        </p:nvPicPr>
        <p:blipFill>
          <a:blip r:embed="rId4"/>
          <a:stretch>
            <a:fillRect/>
          </a:stretch>
        </p:blipFill>
        <p:spPr>
          <a:xfrm>
            <a:off x="5147114" y="1123492"/>
            <a:ext cx="3312160" cy="2564325"/>
          </a:xfrm>
          <a:prstGeom prst="rect">
            <a:avLst/>
          </a:prstGeom>
        </p:spPr>
      </p:pic>
      <p:sp>
        <p:nvSpPr>
          <p:cNvPr id="9" name="TextBox 8">
            <a:extLst>
              <a:ext uri="{FF2B5EF4-FFF2-40B4-BE49-F238E27FC236}">
                <a16:creationId xmlns:a16="http://schemas.microsoft.com/office/drawing/2014/main" id="{AEB75BF7-00B2-273A-1B07-1FF512D1E25A}"/>
              </a:ext>
            </a:extLst>
          </p:cNvPr>
          <p:cNvSpPr txBox="1"/>
          <p:nvPr/>
        </p:nvSpPr>
        <p:spPr>
          <a:xfrm>
            <a:off x="421640" y="108208"/>
            <a:ext cx="2941320" cy="461665"/>
          </a:xfrm>
          <a:prstGeom prst="rect">
            <a:avLst/>
          </a:prstGeom>
          <a:noFill/>
        </p:spPr>
        <p:txBody>
          <a:bodyPr wrap="square">
            <a:spAutoFit/>
          </a:bodyPr>
          <a:lstStyle/>
          <a:p>
            <a:pPr lvl="0">
              <a:buSzPts val="2800"/>
            </a:pPr>
            <a:r>
              <a:rPr lang="en-US" sz="2400" b="1" dirty="0">
                <a:solidFill>
                  <a:srgbClr val="FFFFFF"/>
                </a:solidFill>
                <a:latin typeface="Roboto"/>
                <a:ea typeface="Roboto"/>
                <a:cs typeface="Roboto"/>
                <a:sym typeface="Roboto"/>
              </a:rPr>
              <a:t>Analysis Results </a:t>
            </a:r>
          </a:p>
        </p:txBody>
      </p:sp>
      <p:sp>
        <p:nvSpPr>
          <p:cNvPr id="10" name="TextBox 9">
            <a:extLst>
              <a:ext uri="{FF2B5EF4-FFF2-40B4-BE49-F238E27FC236}">
                <a16:creationId xmlns:a16="http://schemas.microsoft.com/office/drawing/2014/main" id="{E87B9B1B-F2E4-CE1E-A9A2-540DA18FEE26}"/>
              </a:ext>
            </a:extLst>
          </p:cNvPr>
          <p:cNvSpPr txBox="1"/>
          <p:nvPr/>
        </p:nvSpPr>
        <p:spPr>
          <a:xfrm>
            <a:off x="1140069" y="802325"/>
            <a:ext cx="3322321" cy="276999"/>
          </a:xfrm>
          <a:prstGeom prst="rect">
            <a:avLst/>
          </a:prstGeom>
          <a:noFill/>
        </p:spPr>
        <p:txBody>
          <a:bodyPr wrap="square" rtlCol="0">
            <a:spAutoFit/>
          </a:bodyPr>
          <a:lstStyle/>
          <a:p>
            <a:r>
              <a:rPr lang="en-IN" sz="1200" dirty="0">
                <a:solidFill>
                  <a:schemeClr val="bg1"/>
                </a:solidFill>
                <a:latin typeface="Roboto" panose="02000000000000000000" pitchFamily="2" charset="0"/>
                <a:ea typeface="Roboto" panose="02000000000000000000" pitchFamily="2" charset="0"/>
              </a:rPr>
              <a:t>Requested loan amount vs Annual income</a:t>
            </a:r>
          </a:p>
        </p:txBody>
      </p:sp>
      <p:sp>
        <p:nvSpPr>
          <p:cNvPr id="12" name="TextBox 11">
            <a:extLst>
              <a:ext uri="{FF2B5EF4-FFF2-40B4-BE49-F238E27FC236}">
                <a16:creationId xmlns:a16="http://schemas.microsoft.com/office/drawing/2014/main" id="{4EC01080-660B-D31A-3199-14392076DF6D}"/>
              </a:ext>
            </a:extLst>
          </p:cNvPr>
          <p:cNvSpPr txBox="1"/>
          <p:nvPr/>
        </p:nvSpPr>
        <p:spPr>
          <a:xfrm>
            <a:off x="5147115" y="793078"/>
            <a:ext cx="3312160" cy="276999"/>
          </a:xfrm>
          <a:prstGeom prst="rect">
            <a:avLst/>
          </a:prstGeom>
          <a:noFill/>
        </p:spPr>
        <p:txBody>
          <a:bodyPr wrap="square" rtlCol="0">
            <a:spAutoFit/>
          </a:bodyPr>
          <a:lstStyle/>
          <a:p>
            <a:r>
              <a:rPr lang="en-IN" sz="1200" dirty="0">
                <a:solidFill>
                  <a:schemeClr val="bg1"/>
                </a:solidFill>
                <a:latin typeface="Roboto" panose="02000000000000000000" pitchFamily="2" charset="0"/>
                <a:ea typeface="Roboto" panose="02000000000000000000" pitchFamily="2" charset="0"/>
              </a:rPr>
              <a:t>Total accounts vs number of active accounts</a:t>
            </a:r>
          </a:p>
        </p:txBody>
      </p:sp>
      <p:sp>
        <p:nvSpPr>
          <p:cNvPr id="13" name="Rectangle 12">
            <a:extLst>
              <a:ext uri="{FF2B5EF4-FFF2-40B4-BE49-F238E27FC236}">
                <a16:creationId xmlns:a16="http://schemas.microsoft.com/office/drawing/2014/main" id="{6B817B5C-C98D-41FA-1A00-69283A1BB878}"/>
              </a:ext>
            </a:extLst>
          </p:cNvPr>
          <p:cNvSpPr/>
          <p:nvPr/>
        </p:nvSpPr>
        <p:spPr>
          <a:xfrm>
            <a:off x="705340" y="3827605"/>
            <a:ext cx="3866660" cy="117610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r>
              <a:rPr lang="en-US" sz="1200" dirty="0">
                <a:solidFill>
                  <a:schemeClr val="bg1"/>
                </a:solidFill>
                <a:latin typeface="Roboto" panose="02000000000000000000" pitchFamily="2" charset="0"/>
                <a:ea typeface="Roboto" panose="02000000000000000000" pitchFamily="2" charset="0"/>
              </a:rPr>
              <a:t>1.The customers with high annual income are taking more amount of loan</a:t>
            </a:r>
          </a:p>
          <a:p>
            <a:r>
              <a:rPr lang="en-US" sz="1200" dirty="0">
                <a:solidFill>
                  <a:schemeClr val="bg1"/>
                </a:solidFill>
                <a:latin typeface="Roboto" panose="02000000000000000000" pitchFamily="2" charset="0"/>
                <a:ea typeface="Roboto" panose="02000000000000000000" pitchFamily="2" charset="0"/>
              </a:rPr>
              <a:t>2.The loan amount varies in between 1000/- to</a:t>
            </a:r>
          </a:p>
          <a:p>
            <a:r>
              <a:rPr lang="en-US" sz="1200" dirty="0">
                <a:solidFill>
                  <a:schemeClr val="bg1"/>
                </a:solidFill>
                <a:latin typeface="Roboto" panose="02000000000000000000" pitchFamily="2" charset="0"/>
                <a:ea typeface="Roboto" panose="02000000000000000000" pitchFamily="2" charset="0"/>
              </a:rPr>
              <a:t>35000/- </a:t>
            </a:r>
          </a:p>
        </p:txBody>
      </p:sp>
      <p:sp>
        <p:nvSpPr>
          <p:cNvPr id="14" name="Rectangle 13">
            <a:extLst>
              <a:ext uri="{FF2B5EF4-FFF2-40B4-BE49-F238E27FC236}">
                <a16:creationId xmlns:a16="http://schemas.microsoft.com/office/drawing/2014/main" id="{309AFFDE-5A7C-3B5B-DDC4-361CB4F4AEA1}"/>
              </a:ext>
            </a:extLst>
          </p:cNvPr>
          <p:cNvSpPr/>
          <p:nvPr/>
        </p:nvSpPr>
        <p:spPr>
          <a:xfrm>
            <a:off x="4928376" y="3827605"/>
            <a:ext cx="3866660" cy="117610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r>
              <a:rPr lang="en-US" sz="1200" dirty="0">
                <a:solidFill>
                  <a:schemeClr val="bg1"/>
                </a:solidFill>
                <a:latin typeface="Roboto" panose="02000000000000000000" pitchFamily="2" charset="0"/>
                <a:ea typeface="Roboto" panose="02000000000000000000" pitchFamily="2" charset="0"/>
              </a:rPr>
              <a:t>1.The customers with more number of accounts are still maintaining active accounts</a:t>
            </a:r>
          </a:p>
          <a:p>
            <a:r>
              <a:rPr lang="en-US" sz="1200" dirty="0">
                <a:solidFill>
                  <a:schemeClr val="bg1"/>
                </a:solidFill>
                <a:latin typeface="Roboto" panose="02000000000000000000" pitchFamily="2" charset="0"/>
                <a:ea typeface="Roboto" panose="02000000000000000000" pitchFamily="2" charset="0"/>
              </a:rPr>
              <a:t>2.It is observed that the total accounts is closely related to active accounts</a:t>
            </a:r>
          </a:p>
        </p:txBody>
      </p:sp>
    </p:spTree>
    <p:extLst>
      <p:ext uri="{BB962C8B-B14F-4D97-AF65-F5344CB8AC3E}">
        <p14:creationId xmlns:p14="http://schemas.microsoft.com/office/powerpoint/2010/main" val="2423301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0"/>
            <a:ext cx="9143998" cy="5143499"/>
          </a:xfrm>
          <a:prstGeom prst="rect">
            <a:avLst/>
          </a:prstGeom>
          <a:noFill/>
          <a:ln>
            <a:noFill/>
          </a:ln>
        </p:spPr>
      </p:pic>
      <p:sp>
        <p:nvSpPr>
          <p:cNvPr id="13" name="Rectangle 12">
            <a:extLst>
              <a:ext uri="{FF2B5EF4-FFF2-40B4-BE49-F238E27FC236}">
                <a16:creationId xmlns:a16="http://schemas.microsoft.com/office/drawing/2014/main" id="{E2A5036C-70AC-4B43-B770-4276C6886E37}"/>
              </a:ext>
            </a:extLst>
          </p:cNvPr>
          <p:cNvSpPr/>
          <p:nvPr/>
        </p:nvSpPr>
        <p:spPr>
          <a:xfrm>
            <a:off x="1409699" y="3856992"/>
            <a:ext cx="6898641" cy="117610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endParaRPr lang="en-US" sz="1200" dirty="0">
              <a:solidFill>
                <a:schemeClr val="bg1"/>
              </a:solidFill>
              <a:latin typeface="Roboto" panose="02000000000000000000" pitchFamily="2" charset="0"/>
              <a:ea typeface="Roboto" panose="02000000000000000000" pitchFamily="2" charset="0"/>
            </a:endParaRPr>
          </a:p>
          <a:p>
            <a:pPr marL="540000" lvl="2" indent="-216000">
              <a:buClr>
                <a:schemeClr val="bg1"/>
              </a:buClr>
              <a:buFont typeface="+mj-lt"/>
              <a:buAutoNum type="arabicPeriod"/>
            </a:pPr>
            <a:r>
              <a:rPr lang="en-US" sz="1200" dirty="0">
                <a:solidFill>
                  <a:schemeClr val="bg1"/>
                </a:solidFill>
                <a:latin typeface="Roboto" panose="02000000000000000000" pitchFamily="2" charset="0"/>
                <a:ea typeface="Roboto" panose="02000000000000000000" pitchFamily="2" charset="0"/>
              </a:rPr>
              <a:t>Customers who are opting for education loan are charged low interest rates </a:t>
            </a:r>
          </a:p>
          <a:p>
            <a:pPr marL="540000" lvl="2" indent="-216000">
              <a:buClr>
                <a:schemeClr val="bg1"/>
              </a:buClr>
              <a:buFont typeface="+mj-lt"/>
              <a:buAutoNum type="arabicPeriod"/>
            </a:pPr>
            <a:r>
              <a:rPr lang="en-US" sz="1200" dirty="0">
                <a:solidFill>
                  <a:schemeClr val="bg1"/>
                </a:solidFill>
                <a:latin typeface="Roboto" panose="02000000000000000000" pitchFamily="2" charset="0"/>
                <a:ea typeface="Roboto" panose="02000000000000000000" pitchFamily="2" charset="0"/>
              </a:rPr>
              <a:t>Customers opting for credit card loans are charged low interest rates</a:t>
            </a:r>
          </a:p>
          <a:p>
            <a:pPr marL="540000" lvl="2" indent="-216000">
              <a:buClr>
                <a:schemeClr val="bg1"/>
              </a:buClr>
              <a:buFont typeface="+mj-lt"/>
              <a:buAutoNum type="arabicPeriod"/>
            </a:pPr>
            <a:r>
              <a:rPr lang="en-US" sz="1200" dirty="0">
                <a:solidFill>
                  <a:schemeClr val="bg1"/>
                </a:solidFill>
                <a:latin typeface="Roboto" panose="02000000000000000000" pitchFamily="2" charset="0"/>
                <a:ea typeface="Roboto" panose="02000000000000000000" pitchFamily="2" charset="0"/>
              </a:rPr>
              <a:t>Customers with credit line as moving and other are charged high interest rates</a:t>
            </a:r>
          </a:p>
          <a:p>
            <a:pPr marL="540000" lvl="2" indent="-216000">
              <a:buClr>
                <a:schemeClr val="bg1"/>
              </a:buClr>
              <a:buFont typeface="+mj-lt"/>
              <a:buAutoNum type="arabicPeriod"/>
            </a:pPr>
            <a:r>
              <a:rPr lang="en-US" sz="1200" dirty="0">
                <a:solidFill>
                  <a:schemeClr val="bg1"/>
                </a:solidFill>
                <a:latin typeface="Roboto" panose="02000000000000000000" pitchFamily="2" charset="0"/>
                <a:ea typeface="Roboto" panose="02000000000000000000" pitchFamily="2" charset="0"/>
              </a:rPr>
              <a:t>Customers who are taking loans to consolidate their debts are charged heavy interests</a:t>
            </a:r>
          </a:p>
        </p:txBody>
      </p:sp>
      <p:pic>
        <p:nvPicPr>
          <p:cNvPr id="5" name="Picture 4">
            <a:extLst>
              <a:ext uri="{FF2B5EF4-FFF2-40B4-BE49-F238E27FC236}">
                <a16:creationId xmlns:a16="http://schemas.microsoft.com/office/drawing/2014/main" id="{D1D900B8-2D9C-0F41-409F-B315A1B531B3}"/>
              </a:ext>
            </a:extLst>
          </p:cNvPr>
          <p:cNvPicPr>
            <a:picLocks noChangeAspect="1"/>
          </p:cNvPicPr>
          <p:nvPr/>
        </p:nvPicPr>
        <p:blipFill>
          <a:blip r:embed="rId4"/>
          <a:stretch>
            <a:fillRect/>
          </a:stretch>
        </p:blipFill>
        <p:spPr>
          <a:xfrm>
            <a:off x="152400" y="970137"/>
            <a:ext cx="8839200" cy="2789215"/>
          </a:xfrm>
          <a:prstGeom prst="rect">
            <a:avLst/>
          </a:prstGeom>
        </p:spPr>
      </p:pic>
      <p:sp>
        <p:nvSpPr>
          <p:cNvPr id="3" name="TextBox 2">
            <a:extLst>
              <a:ext uri="{FF2B5EF4-FFF2-40B4-BE49-F238E27FC236}">
                <a16:creationId xmlns:a16="http://schemas.microsoft.com/office/drawing/2014/main" id="{2224C689-70C4-E782-1056-7A21A8864B2B}"/>
              </a:ext>
            </a:extLst>
          </p:cNvPr>
          <p:cNvSpPr txBox="1"/>
          <p:nvPr/>
        </p:nvSpPr>
        <p:spPr>
          <a:xfrm>
            <a:off x="172720" y="213360"/>
            <a:ext cx="4876800" cy="338554"/>
          </a:xfrm>
          <a:prstGeom prst="rect">
            <a:avLst/>
          </a:prstGeom>
          <a:noFill/>
        </p:spPr>
        <p:txBody>
          <a:bodyPr wrap="square" rtlCol="0">
            <a:spAutoFit/>
          </a:bodyPr>
          <a:lstStyle/>
          <a:p>
            <a:r>
              <a:rPr lang="en-IN" sz="1600" dirty="0">
                <a:solidFill>
                  <a:schemeClr val="bg1"/>
                </a:solidFill>
                <a:latin typeface="Roboto" panose="02000000000000000000" pitchFamily="2" charset="0"/>
                <a:ea typeface="Roboto" panose="02000000000000000000" pitchFamily="2" charset="0"/>
              </a:rPr>
              <a:t>Exploratory data analysis w.r.t dependent variable</a:t>
            </a:r>
          </a:p>
        </p:txBody>
      </p:sp>
      <p:sp>
        <p:nvSpPr>
          <p:cNvPr id="4" name="TextBox 3">
            <a:extLst>
              <a:ext uri="{FF2B5EF4-FFF2-40B4-BE49-F238E27FC236}">
                <a16:creationId xmlns:a16="http://schemas.microsoft.com/office/drawing/2014/main" id="{1833ED22-3AF1-BE69-3859-4C75616A2CEF}"/>
              </a:ext>
            </a:extLst>
          </p:cNvPr>
          <p:cNvSpPr txBox="1"/>
          <p:nvPr/>
        </p:nvSpPr>
        <p:spPr>
          <a:xfrm>
            <a:off x="3942080" y="698455"/>
            <a:ext cx="1259840" cy="276999"/>
          </a:xfrm>
          <a:prstGeom prst="rect">
            <a:avLst/>
          </a:prstGeom>
          <a:noFill/>
        </p:spPr>
        <p:txBody>
          <a:bodyPr wrap="square" rtlCol="0">
            <a:spAutoFit/>
          </a:bodyPr>
          <a:lstStyle/>
          <a:p>
            <a:r>
              <a:rPr lang="en-IN" sz="1200" dirty="0">
                <a:solidFill>
                  <a:schemeClr val="bg1"/>
                </a:solidFill>
              </a:rPr>
              <a:t>Purpose of loan</a:t>
            </a:r>
          </a:p>
        </p:txBody>
      </p:sp>
    </p:spTree>
    <p:extLst>
      <p:ext uri="{BB962C8B-B14F-4D97-AF65-F5344CB8AC3E}">
        <p14:creationId xmlns:p14="http://schemas.microsoft.com/office/powerpoint/2010/main" val="3086132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EDD16F88-F741-12FE-0B62-F6DFFD5D9AD4}"/>
              </a:ext>
            </a:extLst>
          </p:cNvPr>
          <p:cNvPicPr preferRelativeResize="0"/>
          <p:nvPr/>
        </p:nvPicPr>
        <p:blipFill rotWithShape="1">
          <a:blip r:embed="rId2">
            <a:alphaModFix/>
          </a:blip>
          <a:srcRect/>
          <a:stretch/>
        </p:blipFill>
        <p:spPr>
          <a:xfrm>
            <a:off x="0" y="1"/>
            <a:ext cx="9143998" cy="5143499"/>
          </a:xfrm>
          <a:prstGeom prst="rect">
            <a:avLst/>
          </a:prstGeom>
          <a:noFill/>
          <a:ln>
            <a:noFill/>
          </a:ln>
        </p:spPr>
      </p:pic>
      <p:pic>
        <p:nvPicPr>
          <p:cNvPr id="9" name="Picture 8">
            <a:extLst>
              <a:ext uri="{FF2B5EF4-FFF2-40B4-BE49-F238E27FC236}">
                <a16:creationId xmlns:a16="http://schemas.microsoft.com/office/drawing/2014/main" id="{939141FC-7D31-0F1F-88FD-5B38367349F4}"/>
              </a:ext>
            </a:extLst>
          </p:cNvPr>
          <p:cNvPicPr>
            <a:picLocks noChangeAspect="1"/>
          </p:cNvPicPr>
          <p:nvPr/>
        </p:nvPicPr>
        <p:blipFill>
          <a:blip r:embed="rId3"/>
          <a:stretch>
            <a:fillRect/>
          </a:stretch>
        </p:blipFill>
        <p:spPr>
          <a:xfrm>
            <a:off x="4672606" y="698193"/>
            <a:ext cx="3835889" cy="3048425"/>
          </a:xfrm>
          <a:prstGeom prst="rect">
            <a:avLst/>
          </a:prstGeom>
        </p:spPr>
      </p:pic>
      <p:pic>
        <p:nvPicPr>
          <p:cNvPr id="10" name="Picture 9">
            <a:extLst>
              <a:ext uri="{FF2B5EF4-FFF2-40B4-BE49-F238E27FC236}">
                <a16:creationId xmlns:a16="http://schemas.microsoft.com/office/drawing/2014/main" id="{3EC89413-7772-1421-4862-7E1EB594E38B}"/>
              </a:ext>
            </a:extLst>
          </p:cNvPr>
          <p:cNvPicPr>
            <a:picLocks noChangeAspect="1"/>
          </p:cNvPicPr>
          <p:nvPr/>
        </p:nvPicPr>
        <p:blipFill>
          <a:blip r:embed="rId4"/>
          <a:stretch>
            <a:fillRect/>
          </a:stretch>
        </p:blipFill>
        <p:spPr>
          <a:xfrm>
            <a:off x="635505" y="688033"/>
            <a:ext cx="3400900" cy="3048425"/>
          </a:xfrm>
          <a:prstGeom prst="rect">
            <a:avLst/>
          </a:prstGeom>
        </p:spPr>
      </p:pic>
      <p:sp>
        <p:nvSpPr>
          <p:cNvPr id="11" name="Rectangle 10">
            <a:extLst>
              <a:ext uri="{FF2B5EF4-FFF2-40B4-BE49-F238E27FC236}">
                <a16:creationId xmlns:a16="http://schemas.microsoft.com/office/drawing/2014/main" id="{879DA04E-706D-7622-741E-526C310777B5}"/>
              </a:ext>
            </a:extLst>
          </p:cNvPr>
          <p:cNvSpPr/>
          <p:nvPr/>
        </p:nvSpPr>
        <p:spPr>
          <a:xfrm>
            <a:off x="468665" y="3859606"/>
            <a:ext cx="3734580" cy="117610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r>
              <a:rPr lang="en-US" sz="1200" dirty="0">
                <a:solidFill>
                  <a:schemeClr val="bg1"/>
                </a:solidFill>
                <a:latin typeface="Roboto" panose="02000000000000000000" pitchFamily="2" charset="0"/>
                <a:ea typeface="Roboto" panose="02000000000000000000" pitchFamily="2" charset="0"/>
              </a:rPr>
              <a:t>1.Customers whose source of income is verified are charged high interest rates</a:t>
            </a:r>
          </a:p>
        </p:txBody>
      </p:sp>
      <p:sp>
        <p:nvSpPr>
          <p:cNvPr id="12" name="Rectangle 11">
            <a:extLst>
              <a:ext uri="{FF2B5EF4-FFF2-40B4-BE49-F238E27FC236}">
                <a16:creationId xmlns:a16="http://schemas.microsoft.com/office/drawing/2014/main" id="{0E983802-3302-EF05-D54D-37C15A21550F}"/>
              </a:ext>
            </a:extLst>
          </p:cNvPr>
          <p:cNvSpPr/>
          <p:nvPr/>
        </p:nvSpPr>
        <p:spPr>
          <a:xfrm>
            <a:off x="4680787" y="3836437"/>
            <a:ext cx="3734580" cy="1176106"/>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latin typeface="Roboto" panose="02000000000000000000" pitchFamily="2" charset="0"/>
                <a:ea typeface="Roboto" panose="02000000000000000000" pitchFamily="2" charset="0"/>
              </a:rPr>
              <a:t>Key Findings :</a:t>
            </a:r>
          </a:p>
          <a:p>
            <a:r>
              <a:rPr lang="en-US" sz="1200" dirty="0">
                <a:solidFill>
                  <a:schemeClr val="bg1"/>
                </a:solidFill>
                <a:latin typeface="Roboto" panose="02000000000000000000" pitchFamily="2" charset="0"/>
                <a:ea typeface="Roboto" panose="02000000000000000000" pitchFamily="2" charset="0"/>
              </a:rPr>
              <a:t>1.Customers who are taking more amount of loan are charged high interest rates</a:t>
            </a:r>
          </a:p>
          <a:p>
            <a:r>
              <a:rPr lang="en-US" sz="1200" dirty="0">
                <a:solidFill>
                  <a:schemeClr val="bg1"/>
                </a:solidFill>
                <a:latin typeface="Roboto" panose="02000000000000000000" pitchFamily="2" charset="0"/>
                <a:ea typeface="Roboto" panose="02000000000000000000" pitchFamily="2" charset="0"/>
              </a:rPr>
              <a:t>2.Customers taking very less amount below 1000/- are also charged high interest rates</a:t>
            </a:r>
          </a:p>
        </p:txBody>
      </p:sp>
      <p:sp>
        <p:nvSpPr>
          <p:cNvPr id="13" name="TextBox 12">
            <a:extLst>
              <a:ext uri="{FF2B5EF4-FFF2-40B4-BE49-F238E27FC236}">
                <a16:creationId xmlns:a16="http://schemas.microsoft.com/office/drawing/2014/main" id="{60912D57-A3A4-37F4-5A2D-BDAB303FE1A1}"/>
              </a:ext>
            </a:extLst>
          </p:cNvPr>
          <p:cNvSpPr txBox="1"/>
          <p:nvPr/>
        </p:nvSpPr>
        <p:spPr>
          <a:xfrm>
            <a:off x="1604435" y="364421"/>
            <a:ext cx="1463040" cy="276999"/>
          </a:xfrm>
          <a:prstGeom prst="rect">
            <a:avLst/>
          </a:prstGeom>
          <a:noFill/>
        </p:spPr>
        <p:txBody>
          <a:bodyPr wrap="square" rtlCol="0">
            <a:spAutoFit/>
          </a:bodyPr>
          <a:lstStyle/>
          <a:p>
            <a:r>
              <a:rPr lang="en-IN" sz="1200" dirty="0">
                <a:solidFill>
                  <a:schemeClr val="bg1"/>
                </a:solidFill>
              </a:rPr>
              <a:t>Income verified</a:t>
            </a:r>
          </a:p>
        </p:txBody>
      </p:sp>
      <p:sp>
        <p:nvSpPr>
          <p:cNvPr id="14" name="TextBox 13">
            <a:extLst>
              <a:ext uri="{FF2B5EF4-FFF2-40B4-BE49-F238E27FC236}">
                <a16:creationId xmlns:a16="http://schemas.microsoft.com/office/drawing/2014/main" id="{C2C48B7C-2057-0ACB-2802-C785886E9598}"/>
              </a:ext>
            </a:extLst>
          </p:cNvPr>
          <p:cNvSpPr txBox="1"/>
          <p:nvPr/>
        </p:nvSpPr>
        <p:spPr>
          <a:xfrm>
            <a:off x="5638800" y="311055"/>
            <a:ext cx="2367280" cy="276999"/>
          </a:xfrm>
          <a:prstGeom prst="rect">
            <a:avLst/>
          </a:prstGeom>
          <a:noFill/>
        </p:spPr>
        <p:txBody>
          <a:bodyPr wrap="square" rtlCol="0">
            <a:spAutoFit/>
          </a:bodyPr>
          <a:lstStyle/>
          <a:p>
            <a:r>
              <a:rPr lang="en-IN" sz="1200" dirty="0">
                <a:solidFill>
                  <a:schemeClr val="bg1"/>
                </a:solidFill>
              </a:rPr>
              <a:t>Requested loan amount</a:t>
            </a:r>
          </a:p>
        </p:txBody>
      </p:sp>
    </p:spTree>
    <p:extLst>
      <p:ext uri="{BB962C8B-B14F-4D97-AF65-F5344CB8AC3E}">
        <p14:creationId xmlns:p14="http://schemas.microsoft.com/office/powerpoint/2010/main" val="39654634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20411</TotalTime>
  <Words>2132</Words>
  <Application>Microsoft Office PowerPoint</Application>
  <PresentationFormat>On-screen Show (16:9)</PresentationFormat>
  <Paragraphs>409</Paragraphs>
  <Slides>23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Roboto</vt:lpstr>
      <vt:lpstr>arial</vt:lpstr>
      <vt:lpstr>Wingdings</vt: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Kochhar</dc:creator>
  <cp:lastModifiedBy>ajay nalla</cp:lastModifiedBy>
  <cp:revision>2871</cp:revision>
  <dcterms:modified xsi:type="dcterms:W3CDTF">2022-05-10T08:37:03Z</dcterms:modified>
</cp:coreProperties>
</file>